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70"/>
  </p:notesMasterIdLst>
  <p:handoutMasterIdLst>
    <p:handoutMasterId r:id="rId71"/>
  </p:handoutMasterIdLst>
  <p:sldIdLst>
    <p:sldId id="322" r:id="rId3"/>
    <p:sldId id="259" r:id="rId4"/>
    <p:sldId id="552" r:id="rId5"/>
    <p:sldId id="553" r:id="rId6"/>
    <p:sldId id="580" r:id="rId7"/>
    <p:sldId id="554" r:id="rId8"/>
    <p:sldId id="581" r:id="rId9"/>
    <p:sldId id="582" r:id="rId10"/>
    <p:sldId id="555" r:id="rId11"/>
    <p:sldId id="583" r:id="rId12"/>
    <p:sldId id="548" r:id="rId13"/>
    <p:sldId id="556" r:id="rId14"/>
    <p:sldId id="584" r:id="rId15"/>
    <p:sldId id="557" r:id="rId16"/>
    <p:sldId id="585" r:id="rId17"/>
    <p:sldId id="586" r:id="rId18"/>
    <p:sldId id="587" r:id="rId19"/>
    <p:sldId id="588" r:id="rId20"/>
    <p:sldId id="589" r:id="rId21"/>
    <p:sldId id="579" r:id="rId22"/>
    <p:sldId id="590" r:id="rId23"/>
    <p:sldId id="591" r:id="rId24"/>
    <p:sldId id="592" r:id="rId25"/>
    <p:sldId id="593" r:id="rId26"/>
    <p:sldId id="594" r:id="rId27"/>
    <p:sldId id="558" r:id="rId28"/>
    <p:sldId id="595" r:id="rId29"/>
    <p:sldId id="596" r:id="rId30"/>
    <p:sldId id="597" r:id="rId31"/>
    <p:sldId id="598" r:id="rId32"/>
    <p:sldId id="559" r:id="rId33"/>
    <p:sldId id="599" r:id="rId34"/>
    <p:sldId id="549" r:id="rId35"/>
    <p:sldId id="560" r:id="rId36"/>
    <p:sldId id="561" r:id="rId37"/>
    <p:sldId id="562" r:id="rId38"/>
    <p:sldId id="600" r:id="rId39"/>
    <p:sldId id="563" r:id="rId40"/>
    <p:sldId id="564" r:id="rId41"/>
    <p:sldId id="565" r:id="rId42"/>
    <p:sldId id="566" r:id="rId43"/>
    <p:sldId id="550" r:id="rId44"/>
    <p:sldId id="567" r:id="rId45"/>
    <p:sldId id="601" r:id="rId46"/>
    <p:sldId id="568" r:id="rId47"/>
    <p:sldId id="602" r:id="rId48"/>
    <p:sldId id="569" r:id="rId49"/>
    <p:sldId id="570" r:id="rId50"/>
    <p:sldId id="603" r:id="rId51"/>
    <p:sldId id="571" r:id="rId52"/>
    <p:sldId id="572" r:id="rId53"/>
    <p:sldId id="604" r:id="rId54"/>
    <p:sldId id="605" r:id="rId55"/>
    <p:sldId id="573" r:id="rId56"/>
    <p:sldId id="606" r:id="rId57"/>
    <p:sldId id="574" r:id="rId58"/>
    <p:sldId id="607" r:id="rId59"/>
    <p:sldId id="551" r:id="rId60"/>
    <p:sldId id="575" r:id="rId61"/>
    <p:sldId id="608" r:id="rId62"/>
    <p:sldId id="576" r:id="rId63"/>
    <p:sldId id="577" r:id="rId64"/>
    <p:sldId id="609" r:id="rId65"/>
    <p:sldId id="610" r:id="rId66"/>
    <p:sldId id="611" r:id="rId67"/>
    <p:sldId id="612" r:id="rId68"/>
    <p:sldId id="613" r:id="rId6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8F8F"/>
    <a:srgbClr val="003A8F"/>
    <a:srgbClr val="73D2E8"/>
    <a:srgbClr val="61C09E"/>
    <a:srgbClr val="C1D9DF"/>
    <a:srgbClr val="E29544"/>
    <a:srgbClr val="FCF5ED"/>
    <a:srgbClr val="E3893D"/>
    <a:srgbClr val="E47C37"/>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5630" autoAdjust="0"/>
  </p:normalViewPr>
  <p:slideViewPr>
    <p:cSldViewPr snapToGrid="0" snapToObjects="1">
      <p:cViewPr varScale="1">
        <p:scale>
          <a:sx n="79" d="100"/>
          <a:sy n="79" d="100"/>
        </p:scale>
        <p:origin x="997" y="5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4/22/2020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1832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6785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7030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97654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27080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40151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4280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1027761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54587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25926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314580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90759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673666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32566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513443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64918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540251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5305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65664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01407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3777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127959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993039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139429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150514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984589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629607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570284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2991310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8857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357734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81639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670301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89138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20411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965866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12063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46621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25076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141513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966894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31748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69355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55877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3407779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2228898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4842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36170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3249852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2211115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3706376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2595311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62148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41032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1418070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3274519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2941299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extLst>
      <p:ext uri="{BB962C8B-B14F-4D97-AF65-F5344CB8AC3E}">
        <p14:creationId xmlns:p14="http://schemas.microsoft.com/office/powerpoint/2010/main" val="1925391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338024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2517289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822950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408485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90298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61347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公开的数据挖掘工作平台，集成大量能承担数据挖掘任务的机器学习算法，包括对数据进行预处理、分类、回归、聚类、</a:t>
            </a:r>
            <a:r>
              <a:rPr lang="zh-CN" altLang="en-US" sz="1200" dirty="0">
                <a:solidFill>
                  <a:schemeClr val="bg1"/>
                </a:solidFill>
              </a:rPr>
              <a:t>关联规则</a:t>
            </a:r>
            <a:r>
              <a:rPr lang="zh-CN" altLang="zh-CN" sz="1200" dirty="0">
                <a:solidFill>
                  <a:schemeClr val="bg1"/>
                </a:solidFill>
              </a:rPr>
              <a:t>，以及交互式界面上的可视化。</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05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notesSlide" Target="../notesSlides/notesSlide15.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1.wmf"/><Relationship Id="rId1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6.xml"/><Relationship Id="rId7"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9.w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64.png"/><Relationship Id="rId5" Type="http://schemas.openxmlformats.org/officeDocument/2006/relationships/image" Target="../media/image63.wmf"/><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70.wmf"/><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5.gif"/></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算 法 介 绍</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4" name="矩形 3">
            <a:extLst>
              <a:ext uri="{FF2B5EF4-FFF2-40B4-BE49-F238E27FC236}">
                <a16:creationId xmlns:a16="http://schemas.microsoft.com/office/drawing/2014/main" id="{731603C1-89CC-4BF4-9479-F4BFCC25D9D3}"/>
              </a:ext>
            </a:extLst>
          </p:cNvPr>
          <p:cNvSpPr/>
          <p:nvPr/>
        </p:nvSpPr>
        <p:spPr>
          <a:xfrm>
            <a:off x="930890" y="1942788"/>
            <a:ext cx="1189749"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Weka</a:t>
            </a:r>
            <a:endParaRPr lang="zh-CN" altLang="en-US" sz="2000" dirty="0"/>
          </a:p>
        </p:txBody>
      </p:sp>
      <p:sp>
        <p:nvSpPr>
          <p:cNvPr id="6" name="矩形 5">
            <a:extLst>
              <a:ext uri="{FF2B5EF4-FFF2-40B4-BE49-F238E27FC236}">
                <a16:creationId xmlns:a16="http://schemas.microsoft.com/office/drawing/2014/main" id="{59975D02-2F6B-4145-A0D1-86B0737DBA31}"/>
              </a:ext>
            </a:extLst>
          </p:cNvPr>
          <p:cNvSpPr/>
          <p:nvPr/>
        </p:nvSpPr>
        <p:spPr>
          <a:xfrm>
            <a:off x="1453467" y="2364891"/>
            <a:ext cx="8488201"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公开的数据挖掘工作平台，集成大量能承担数据挖掘任务的机器学习算法，包括对数据进行预处理、分类、回归、聚类、</a:t>
            </a:r>
            <a:r>
              <a:rPr lang="zh-CN" altLang="en-US" sz="1400" dirty="0"/>
              <a:t>关联规则</a:t>
            </a:r>
            <a:r>
              <a:rPr lang="zh-CN" altLang="zh-CN" sz="1400" dirty="0"/>
              <a:t>，以及交互式界面上的可视化</a:t>
            </a:r>
            <a:endParaRPr lang="zh-CN" altLang="en-US" sz="1400" dirty="0"/>
          </a:p>
        </p:txBody>
      </p:sp>
      <p:sp>
        <p:nvSpPr>
          <p:cNvPr id="7" name="矩形 6">
            <a:extLst>
              <a:ext uri="{FF2B5EF4-FFF2-40B4-BE49-F238E27FC236}">
                <a16:creationId xmlns:a16="http://schemas.microsoft.com/office/drawing/2014/main" id="{315C7AD7-AD3C-49D4-85C5-CE9AF14F9D71}"/>
              </a:ext>
            </a:extLst>
          </p:cNvPr>
          <p:cNvSpPr/>
          <p:nvPr/>
        </p:nvSpPr>
        <p:spPr>
          <a:xfrm>
            <a:off x="925454" y="2973890"/>
            <a:ext cx="1010213"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SPSS</a:t>
            </a:r>
            <a:endParaRPr lang="zh-CN" altLang="en-US" sz="2000" dirty="0"/>
          </a:p>
        </p:txBody>
      </p:sp>
      <p:sp>
        <p:nvSpPr>
          <p:cNvPr id="8" name="矩形 7">
            <a:extLst>
              <a:ext uri="{FF2B5EF4-FFF2-40B4-BE49-F238E27FC236}">
                <a16:creationId xmlns:a16="http://schemas.microsoft.com/office/drawing/2014/main" id="{21BCD930-321A-47ED-95A8-5381CA07AA32}"/>
              </a:ext>
            </a:extLst>
          </p:cNvPr>
          <p:cNvSpPr/>
          <p:nvPr/>
        </p:nvSpPr>
        <p:spPr>
          <a:xfrm>
            <a:off x="1450749" y="3429000"/>
            <a:ext cx="8490919"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SPSS</a:t>
            </a:r>
            <a:r>
              <a:rPr lang="zh-CN" altLang="zh-CN" sz="1400" dirty="0"/>
              <a:t>采用类似</a:t>
            </a:r>
            <a:r>
              <a:rPr lang="en-US" altLang="zh-CN" sz="1400" dirty="0"/>
              <a:t>Excel</a:t>
            </a:r>
            <a:r>
              <a:rPr lang="zh-CN" altLang="zh-CN" sz="1400" dirty="0"/>
              <a:t>表格的方式输入与管理数据，</a:t>
            </a:r>
            <a:r>
              <a:rPr lang="zh-CN" altLang="en-US" sz="1400" dirty="0"/>
              <a:t>数据接口</a:t>
            </a:r>
            <a:r>
              <a:rPr lang="zh-CN" altLang="zh-CN" sz="1400" dirty="0"/>
              <a:t>较为通用，能方便地从其他数据库中读入数据。突出的特点是操作界面友好，且输出结果美观</a:t>
            </a:r>
            <a:endParaRPr lang="zh-CN" altLang="en-US" sz="1400" dirty="0"/>
          </a:p>
        </p:txBody>
      </p:sp>
      <p:sp>
        <p:nvSpPr>
          <p:cNvPr id="9" name="矩形 8">
            <a:extLst>
              <a:ext uri="{FF2B5EF4-FFF2-40B4-BE49-F238E27FC236}">
                <a16:creationId xmlns:a16="http://schemas.microsoft.com/office/drawing/2014/main" id="{FEC6D771-2F1B-4446-B9C4-27896BD9F64D}"/>
              </a:ext>
            </a:extLst>
          </p:cNvPr>
          <p:cNvSpPr/>
          <p:nvPr/>
        </p:nvSpPr>
        <p:spPr>
          <a:xfrm>
            <a:off x="928171" y="4123777"/>
            <a:ext cx="1925527"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Clementine</a:t>
            </a:r>
            <a:endParaRPr lang="zh-CN" altLang="en-US" sz="2000" dirty="0"/>
          </a:p>
        </p:txBody>
      </p:sp>
      <p:sp>
        <p:nvSpPr>
          <p:cNvPr id="10" name="矩形 9">
            <a:extLst>
              <a:ext uri="{FF2B5EF4-FFF2-40B4-BE49-F238E27FC236}">
                <a16:creationId xmlns:a16="http://schemas.microsoft.com/office/drawing/2014/main" id="{1D607856-717E-4B2C-BE23-29D4D7317314}"/>
              </a:ext>
            </a:extLst>
          </p:cNvPr>
          <p:cNvSpPr/>
          <p:nvPr/>
        </p:nvSpPr>
        <p:spPr>
          <a:xfrm>
            <a:off x="1450749" y="4622375"/>
            <a:ext cx="8490919"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 Clementine</a:t>
            </a:r>
            <a:r>
              <a:rPr lang="zh-CN" altLang="zh-CN" sz="1400" dirty="0"/>
              <a:t>提供出色、广泛的</a:t>
            </a:r>
            <a:r>
              <a:rPr lang="zh-CN" altLang="en-US" sz="1400" dirty="0"/>
              <a:t>数据挖掘技术，</a:t>
            </a:r>
            <a:r>
              <a:rPr lang="zh-CN" altLang="zh-CN" sz="1400" dirty="0"/>
              <a:t>确保用恰当的分析技术来处理相应的商业问题，以应对随时出现的问题</a:t>
            </a:r>
            <a:endParaRPr lang="zh-CN" altLang="en-US" sz="1400" dirty="0"/>
          </a:p>
        </p:txBody>
      </p:sp>
      <p:sp>
        <p:nvSpPr>
          <p:cNvPr id="11" name="矩形 10">
            <a:extLst>
              <a:ext uri="{FF2B5EF4-FFF2-40B4-BE49-F238E27FC236}">
                <a16:creationId xmlns:a16="http://schemas.microsoft.com/office/drawing/2014/main" id="{3AD584D4-B194-40BB-8B8E-DA2A6E9F6C7C}"/>
              </a:ext>
            </a:extLst>
          </p:cNvPr>
          <p:cNvSpPr/>
          <p:nvPr/>
        </p:nvSpPr>
        <p:spPr>
          <a:xfrm>
            <a:off x="930890" y="5244083"/>
            <a:ext cx="1893467"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RapidMine</a:t>
            </a:r>
            <a:r>
              <a:rPr lang="en-US" altLang="zh-CN" sz="2000" dirty="0">
                <a:solidFill>
                  <a:schemeClr val="bg1"/>
                </a:solidFill>
              </a:rPr>
              <a:t>r</a:t>
            </a:r>
            <a:endParaRPr lang="zh-CN" altLang="en-US" sz="2000" dirty="0"/>
          </a:p>
        </p:txBody>
      </p:sp>
      <p:sp>
        <p:nvSpPr>
          <p:cNvPr id="12" name="矩形 11">
            <a:extLst>
              <a:ext uri="{FF2B5EF4-FFF2-40B4-BE49-F238E27FC236}">
                <a16:creationId xmlns:a16="http://schemas.microsoft.com/office/drawing/2014/main" id="{C2F6D635-110E-42DC-B3A0-B606D400EE5F}"/>
              </a:ext>
            </a:extLst>
          </p:cNvPr>
          <p:cNvSpPr/>
          <p:nvPr/>
        </p:nvSpPr>
        <p:spPr>
          <a:xfrm>
            <a:off x="1456184" y="5650181"/>
            <a:ext cx="8485484"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RapidMiner</a:t>
            </a:r>
            <a:r>
              <a:rPr lang="zh-CN" altLang="zh-CN" sz="1400" dirty="0"/>
              <a:t>并不支持分析流程图方式，当包含的运算符比较多时就不容易查看；具有丰富的数据挖掘分析和算法功能，常用于解决各种商业关键问题</a:t>
            </a:r>
            <a:endParaRPr lang="zh-CN" altLang="en-US" sz="1400" dirty="0"/>
          </a:p>
        </p:txBody>
      </p:sp>
    </p:spTree>
    <p:extLst>
      <p:ext uri="{BB962C8B-B14F-4D97-AF65-F5344CB8AC3E}">
        <p14:creationId xmlns:p14="http://schemas.microsoft.com/office/powerpoint/2010/main" val="42428889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5578"/>
            <a:ext cx="4674974" cy="755979"/>
            <a:chOff x="4951741" y="2055021"/>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1"/>
              <a:ext cx="2362563" cy="799005"/>
              <a:chOff x="5609305" y="2026446"/>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6"/>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17611" y="2009206"/>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9450166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4" name="矩形 3">
            <a:extLst>
              <a:ext uri="{FF2B5EF4-FFF2-40B4-BE49-F238E27FC236}">
                <a16:creationId xmlns:a16="http://schemas.microsoft.com/office/drawing/2014/main" id="{B9CC439D-BB8C-43FA-BB7C-A5C721E910FA}"/>
              </a:ext>
            </a:extLst>
          </p:cNvPr>
          <p:cNvSpPr/>
          <p:nvPr/>
        </p:nvSpPr>
        <p:spPr>
          <a:xfrm>
            <a:off x="1126210" y="1930461"/>
            <a:ext cx="9443634"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分类是一种重要的数据分析形式，根据重要数据类的特征向量值及其他约束条件，构造分类函数或分类模型（分类器），目的是根据数据集的特点把未知类别的样本映射到给定类别中</a:t>
            </a:r>
            <a:endParaRPr lang="en-US" altLang="zh-CN" sz="1600" dirty="0"/>
          </a:p>
          <a:p>
            <a:pPr marL="285750" indent="-285750">
              <a:lnSpc>
                <a:spcPct val="150000"/>
              </a:lnSpc>
              <a:buFont typeface="Wingdings" panose="05000000000000000000" pitchFamily="2" charset="2"/>
              <a:buChar char="n"/>
            </a:pPr>
            <a:endParaRPr lang="en-US" altLang="zh-CN" sz="1600" dirty="0"/>
          </a:p>
          <a:p>
            <a:pPr marL="285750" indent="-285750">
              <a:lnSpc>
                <a:spcPct val="150000"/>
              </a:lnSpc>
              <a:buFont typeface="Wingdings" panose="05000000000000000000" pitchFamily="2" charset="2"/>
              <a:buChar char="n"/>
            </a:pPr>
            <a:r>
              <a:rPr lang="zh-CN" altLang="zh-CN" sz="1600" dirty="0"/>
              <a:t>数据分类过程主要包括两个步骤，即学习和分类</a:t>
            </a:r>
            <a:endParaRPr lang="en-US" altLang="zh-CN" sz="1600" dirty="0"/>
          </a:p>
        </p:txBody>
      </p:sp>
      <p:pic>
        <p:nvPicPr>
          <p:cNvPr id="5" name="图片 1">
            <a:extLst>
              <a:ext uri="{FF2B5EF4-FFF2-40B4-BE49-F238E27FC236}">
                <a16:creationId xmlns:a16="http://schemas.microsoft.com/office/drawing/2014/main" id="{B0EB32B4-6A50-41B0-BD05-88815CB8DE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841532" y="3711834"/>
            <a:ext cx="4130483"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说明: 7-2">
            <a:extLst>
              <a:ext uri="{FF2B5EF4-FFF2-40B4-BE49-F238E27FC236}">
                <a16:creationId xmlns:a16="http://schemas.microsoft.com/office/drawing/2014/main" id="{1729805C-31A1-484D-80D5-C9EA48DD82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6638446" y="3711834"/>
            <a:ext cx="4242887"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C424F0-0930-4B85-97AA-41BCD70F961C}"/>
              </a:ext>
            </a:extLst>
          </p:cNvPr>
          <p:cNvSpPr/>
          <p:nvPr/>
        </p:nvSpPr>
        <p:spPr>
          <a:xfrm>
            <a:off x="3201291" y="6117772"/>
            <a:ext cx="1410964" cy="307777"/>
          </a:xfrm>
          <a:prstGeom prst="rect">
            <a:avLst/>
          </a:prstGeom>
        </p:spPr>
        <p:txBody>
          <a:bodyPr wrap="none">
            <a:spAutoFit/>
          </a:bodyPr>
          <a:lstStyle/>
          <a:p>
            <a:r>
              <a:rPr lang="en-US" altLang="zh-CN" sz="1400" dirty="0"/>
              <a:t>1.</a:t>
            </a:r>
            <a:r>
              <a:rPr lang="zh-CN" altLang="en-US" sz="1400" dirty="0"/>
              <a:t>建立模型</a:t>
            </a:r>
            <a:r>
              <a:rPr lang="zh-CN" altLang="zh-CN" sz="1400" dirty="0"/>
              <a:t>学习</a:t>
            </a:r>
            <a:endParaRPr lang="zh-CN" altLang="en-US" sz="1400" dirty="0"/>
          </a:p>
        </p:txBody>
      </p:sp>
      <p:sp>
        <p:nvSpPr>
          <p:cNvPr id="8" name="矩形 7">
            <a:extLst>
              <a:ext uri="{FF2B5EF4-FFF2-40B4-BE49-F238E27FC236}">
                <a16:creationId xmlns:a16="http://schemas.microsoft.com/office/drawing/2014/main" id="{50B8B221-79D8-4401-A662-03A2D9ED0B35}"/>
              </a:ext>
            </a:extLst>
          </p:cNvPr>
          <p:cNvSpPr/>
          <p:nvPr/>
        </p:nvSpPr>
        <p:spPr>
          <a:xfrm>
            <a:off x="8759889" y="6117771"/>
            <a:ext cx="692818" cy="307777"/>
          </a:xfrm>
          <a:prstGeom prst="rect">
            <a:avLst/>
          </a:prstGeom>
        </p:spPr>
        <p:txBody>
          <a:bodyPr wrap="none">
            <a:spAutoFit/>
          </a:bodyPr>
          <a:lstStyle/>
          <a:p>
            <a:r>
              <a:rPr lang="en-US" altLang="zh-CN" sz="1400" dirty="0"/>
              <a:t>2.</a:t>
            </a:r>
            <a:r>
              <a:rPr lang="zh-CN" altLang="en-US" sz="1400" dirty="0"/>
              <a:t>分类</a:t>
            </a:r>
          </a:p>
        </p:txBody>
      </p:sp>
    </p:spTree>
    <p:extLst>
      <p:ext uri="{BB962C8B-B14F-4D97-AF65-F5344CB8AC3E}">
        <p14:creationId xmlns:p14="http://schemas.microsoft.com/office/powerpoint/2010/main" val="29303829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9" name="矩形 8">
            <a:extLst>
              <a:ext uri="{FF2B5EF4-FFF2-40B4-BE49-F238E27FC236}">
                <a16:creationId xmlns:a16="http://schemas.microsoft.com/office/drawing/2014/main" id="{BE345F44-6EBD-4094-8BD6-4C55A218A14A}"/>
              </a:ext>
            </a:extLst>
          </p:cNvPr>
          <p:cNvSpPr/>
          <p:nvPr/>
        </p:nvSpPr>
        <p:spPr>
          <a:xfrm>
            <a:off x="1130877" y="2001798"/>
            <a:ext cx="8445039"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分类分析在数据挖掘中是一项比较重要的任务，目前在商业上应用最多。</a:t>
            </a:r>
            <a:endParaRPr lang="zh-CN" altLang="en-US" sz="1600" dirty="0"/>
          </a:p>
        </p:txBody>
      </p:sp>
      <p:sp>
        <p:nvSpPr>
          <p:cNvPr id="10" name="矩形 9">
            <a:extLst>
              <a:ext uri="{FF2B5EF4-FFF2-40B4-BE49-F238E27FC236}">
                <a16:creationId xmlns:a16="http://schemas.microsoft.com/office/drawing/2014/main" id="{CDAF495E-C0CA-404B-B8AA-D04D18327876}"/>
              </a:ext>
            </a:extLst>
          </p:cNvPr>
          <p:cNvSpPr/>
          <p:nvPr/>
        </p:nvSpPr>
        <p:spPr>
          <a:xfrm>
            <a:off x="1130878" y="2600169"/>
            <a:ext cx="9238808" cy="584775"/>
          </a:xfrm>
          <a:prstGeom prst="rect">
            <a:avLst/>
          </a:prstGeom>
        </p:spPr>
        <p:txBody>
          <a:bodyPr wrap="square">
            <a:spAutoFit/>
          </a:bodyPr>
          <a:lstStyle/>
          <a:p>
            <a:pPr marL="285750" indent="-285750">
              <a:buFont typeface="Wingdings" panose="05000000000000000000" pitchFamily="2" charset="2"/>
              <a:buChar char="n"/>
            </a:pPr>
            <a:r>
              <a:rPr lang="zh-CN" altLang="zh-CN" sz="1600" dirty="0"/>
              <a:t>分类的目的是从历史数据记录中自动推导出对给定数据的推广描述，从而学会一个分类函数或分类模型（也常常称作分类器），该模型能把数据库中的数据项映射到给定类别中的某一个类中。</a:t>
            </a:r>
            <a:endParaRPr lang="zh-CN" altLang="en-US" sz="1600" dirty="0"/>
          </a:p>
        </p:txBody>
      </p:sp>
      <p:sp>
        <p:nvSpPr>
          <p:cNvPr id="11" name="矩形 10">
            <a:extLst>
              <a:ext uri="{FF2B5EF4-FFF2-40B4-BE49-F238E27FC236}">
                <a16:creationId xmlns:a16="http://schemas.microsoft.com/office/drawing/2014/main" id="{89340FF3-3F4A-4747-8269-7B1A79241BD9}"/>
              </a:ext>
            </a:extLst>
          </p:cNvPr>
          <p:cNvSpPr/>
          <p:nvPr/>
        </p:nvSpPr>
        <p:spPr>
          <a:xfrm>
            <a:off x="1055068" y="3401327"/>
            <a:ext cx="9478665"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sz="1600" dirty="0"/>
          </a:p>
        </p:txBody>
      </p:sp>
      <p:sp>
        <p:nvSpPr>
          <p:cNvPr id="13" name="矩形 12">
            <a:extLst>
              <a:ext uri="{FF2B5EF4-FFF2-40B4-BE49-F238E27FC236}">
                <a16:creationId xmlns:a16="http://schemas.microsoft.com/office/drawing/2014/main" id="{D933D19F-9C13-4E31-A00D-B474EFA39EAB}"/>
              </a:ext>
            </a:extLst>
          </p:cNvPr>
          <p:cNvSpPr/>
          <p:nvPr/>
        </p:nvSpPr>
        <p:spPr>
          <a:xfrm>
            <a:off x="1130877" y="4366924"/>
            <a:ext cx="6626265" cy="584775"/>
          </a:xfrm>
          <a:prstGeom prst="rect">
            <a:avLst/>
          </a:prstGeom>
        </p:spPr>
        <p:txBody>
          <a:bodyPr wrap="square">
            <a:spAutoFit/>
          </a:bodyPr>
          <a:lstStyle/>
          <a:p>
            <a:pPr marL="285750" indent="-285750">
              <a:buFont typeface="Wingdings" panose="05000000000000000000" pitchFamily="2" charset="2"/>
              <a:buChar char="n"/>
            </a:pPr>
            <a:r>
              <a:rPr lang="zh-CN" altLang="zh-CN" sz="1600" dirty="0"/>
              <a:t>一个具体样本的形式可表示为</a:t>
            </a:r>
            <a:r>
              <a:rPr lang="en-US" altLang="zh-CN" sz="1600" dirty="0"/>
              <a:t>                           , </a:t>
            </a:r>
            <a:r>
              <a:rPr lang="zh-CN" altLang="zh-CN" sz="1600" dirty="0"/>
              <a:t>其中</a:t>
            </a:r>
            <a:r>
              <a:rPr lang="en-US" altLang="zh-CN" sz="1600" dirty="0"/>
              <a:t>     </a:t>
            </a:r>
            <a:r>
              <a:rPr lang="zh-CN" altLang="zh-CN" sz="1600" dirty="0"/>
              <a:t>表示字段值，</a:t>
            </a:r>
            <a:r>
              <a:rPr lang="en-US" altLang="zh-CN" sz="1600" i="1" dirty="0"/>
              <a:t>C </a:t>
            </a:r>
            <a:r>
              <a:rPr lang="zh-CN" altLang="zh-CN" sz="1600" dirty="0"/>
              <a:t>表示类别</a:t>
            </a:r>
            <a:endParaRPr lang="zh-CN" altLang="en-US" sz="1600" dirty="0"/>
          </a:p>
        </p:txBody>
      </p:sp>
      <p:graphicFrame>
        <p:nvGraphicFramePr>
          <p:cNvPr id="17" name="对象 16">
            <a:extLst>
              <a:ext uri="{FF2B5EF4-FFF2-40B4-BE49-F238E27FC236}">
                <a16:creationId xmlns:a16="http://schemas.microsoft.com/office/drawing/2014/main" id="{CFF1FC40-2448-4C72-BCE2-302647E0FC99}"/>
              </a:ext>
            </a:extLst>
          </p:cNvPr>
          <p:cNvGraphicFramePr>
            <a:graphicFrameLocks noChangeAspect="1"/>
          </p:cNvGraphicFramePr>
          <p:nvPr>
            <p:extLst>
              <p:ext uri="{D42A27DB-BD31-4B8C-83A1-F6EECF244321}">
                <p14:modId xmlns:p14="http://schemas.microsoft.com/office/powerpoint/2010/main" val="2764861929"/>
              </p:ext>
            </p:extLst>
          </p:nvPr>
        </p:nvGraphicFramePr>
        <p:xfrm>
          <a:off x="4289890" y="4402436"/>
          <a:ext cx="1260043" cy="274052"/>
        </p:xfrm>
        <a:graphic>
          <a:graphicData uri="http://schemas.openxmlformats.org/presentationml/2006/ole">
            <mc:AlternateContent xmlns:mc="http://schemas.openxmlformats.org/markup-compatibility/2006">
              <mc:Choice xmlns:v="urn:schemas-microsoft-com:vml" Requires="v">
                <p:oleObj spid="_x0000_s1034" r:id="rId4" imgW="824865" imgH="215900" progId="Equation.DSMT4">
                  <p:embed/>
                </p:oleObj>
              </mc:Choice>
              <mc:Fallback>
                <p:oleObj r:id="rId4" imgW="824865" imgH="215900" progId="Equation.DSMT4">
                  <p:embed/>
                  <p:pic>
                    <p:nvPicPr>
                      <p:cNvPr id="14" name="对象 13">
                        <a:extLst>
                          <a:ext uri="{FF2B5EF4-FFF2-40B4-BE49-F238E27FC236}">
                            <a16:creationId xmlns:a16="http://schemas.microsoft.com/office/drawing/2014/main" id="{9464ED7F-55D1-4C27-AB32-7CAB4ADD9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9890" y="4402436"/>
                        <a:ext cx="1260043" cy="274052"/>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7CC1DB0-C80D-459D-9CE2-BBCE94870CE4}"/>
              </a:ext>
            </a:extLst>
          </p:cNvPr>
          <p:cNvGraphicFramePr>
            <a:graphicFrameLocks noChangeAspect="1"/>
          </p:cNvGraphicFramePr>
          <p:nvPr>
            <p:extLst>
              <p:ext uri="{D42A27DB-BD31-4B8C-83A1-F6EECF244321}">
                <p14:modId xmlns:p14="http://schemas.microsoft.com/office/powerpoint/2010/main" val="2886234928"/>
              </p:ext>
            </p:extLst>
          </p:nvPr>
        </p:nvGraphicFramePr>
        <p:xfrm>
          <a:off x="6188075" y="4434687"/>
          <a:ext cx="233065" cy="209550"/>
        </p:xfrm>
        <a:graphic>
          <a:graphicData uri="http://schemas.openxmlformats.org/presentationml/2006/ole">
            <mc:AlternateContent xmlns:mc="http://schemas.openxmlformats.org/markup-compatibility/2006">
              <mc:Choice xmlns:v="urn:schemas-microsoft-com:vml" Requires="v">
                <p:oleObj spid="_x0000_s1035" r:id="rId6" imgW="203200" imgH="203200" progId="Equation.DSMT4">
                  <p:embed/>
                </p:oleObj>
              </mc:Choice>
              <mc:Fallback>
                <p:oleObj r:id="rId6" imgW="203200" imgH="203200" progId="Equation.DSMT4">
                  <p:embed/>
                  <p:pic>
                    <p:nvPicPr>
                      <p:cNvPr id="18" name="对象 17">
                        <a:extLst>
                          <a:ext uri="{FF2B5EF4-FFF2-40B4-BE49-F238E27FC236}">
                            <a16:creationId xmlns:a16="http://schemas.microsoft.com/office/drawing/2014/main" id="{B1257630-59FD-4DA7-8D40-295426AB5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075" y="4434687"/>
                        <a:ext cx="233065" cy="209550"/>
                      </a:xfrm>
                      <a:prstGeom prst="rect">
                        <a:avLst/>
                      </a:prstGeom>
                      <a:noFill/>
                    </p:spPr>
                  </p:pic>
                </p:oleObj>
              </mc:Fallback>
            </mc:AlternateContent>
          </a:graphicData>
        </a:graphic>
      </p:graphicFrame>
      <p:pic>
        <p:nvPicPr>
          <p:cNvPr id="23" name="图片 22">
            <a:extLst>
              <a:ext uri="{FF2B5EF4-FFF2-40B4-BE49-F238E27FC236}">
                <a16:creationId xmlns:a16="http://schemas.microsoft.com/office/drawing/2014/main" id="{7E23C3F0-D3C1-43CD-BA6A-DF3A356327C1}"/>
              </a:ext>
            </a:extLst>
          </p:cNvPr>
          <p:cNvPicPr>
            <a:picLocks noChangeAspect="1"/>
          </p:cNvPicPr>
          <p:nvPr/>
        </p:nvPicPr>
        <p:blipFill>
          <a:blip r:embed="rId8"/>
          <a:stretch>
            <a:fillRect/>
          </a:stretch>
        </p:blipFill>
        <p:spPr>
          <a:xfrm>
            <a:off x="8398566" y="4520812"/>
            <a:ext cx="2354699" cy="1400175"/>
          </a:xfrm>
          <a:prstGeom prst="rect">
            <a:avLst/>
          </a:prstGeom>
        </p:spPr>
      </p:pic>
      <p:sp>
        <p:nvSpPr>
          <p:cNvPr id="40" name="矩形 39">
            <a:extLst>
              <a:ext uri="{FF2B5EF4-FFF2-40B4-BE49-F238E27FC236}">
                <a16:creationId xmlns:a16="http://schemas.microsoft.com/office/drawing/2014/main" id="{4C4DCAC8-FA39-4675-853F-087EB42F65D6}"/>
              </a:ext>
            </a:extLst>
          </p:cNvPr>
          <p:cNvSpPr/>
          <p:nvPr/>
        </p:nvSpPr>
        <p:spPr>
          <a:xfrm>
            <a:off x="3717918" y="5220899"/>
            <a:ext cx="3544282" cy="369332"/>
          </a:xfrm>
          <a:prstGeom prst="rect">
            <a:avLst/>
          </a:prstGeom>
          <a:ln>
            <a:noFill/>
            <a:prstDash val="dash"/>
          </a:ln>
        </p:spPr>
        <p:txBody>
          <a:bodyPr wrap="square">
            <a:spAutoFit/>
          </a:bodyPr>
          <a:lstStyle/>
          <a:p>
            <a:r>
              <a:rPr lang="en-US" altLang="zh-CN" b="1" dirty="0">
                <a:solidFill>
                  <a:srgbClr val="3D89BC"/>
                </a:solidFill>
              </a:rPr>
              <a:t>   </a:t>
            </a:r>
            <a:r>
              <a:rPr lang="zh-CN" altLang="zh-CN" b="1" dirty="0">
                <a:solidFill>
                  <a:srgbClr val="3D89BC"/>
                </a:solidFill>
              </a:rPr>
              <a:t>分</a:t>
            </a:r>
            <a:r>
              <a:rPr lang="en-US" altLang="zh-CN" b="1" dirty="0">
                <a:solidFill>
                  <a:srgbClr val="3D89BC"/>
                </a:solidFill>
              </a:rPr>
              <a:t> </a:t>
            </a:r>
            <a:r>
              <a:rPr lang="zh-CN" altLang="zh-CN" b="1" dirty="0">
                <a:solidFill>
                  <a:srgbClr val="3D89BC"/>
                </a:solidFill>
              </a:rPr>
              <a:t>类</a:t>
            </a:r>
            <a:r>
              <a:rPr lang="en-US" altLang="zh-CN" b="1" dirty="0">
                <a:solidFill>
                  <a:srgbClr val="3D89BC"/>
                </a:solidFill>
              </a:rPr>
              <a:t> </a:t>
            </a:r>
            <a:r>
              <a:rPr lang="zh-CN" altLang="zh-CN" b="1" dirty="0">
                <a:solidFill>
                  <a:srgbClr val="3D89BC"/>
                </a:solidFill>
              </a:rPr>
              <a:t>又</a:t>
            </a:r>
            <a:r>
              <a:rPr lang="en-US" altLang="zh-CN" b="1" dirty="0">
                <a:solidFill>
                  <a:srgbClr val="3D89BC"/>
                </a:solidFill>
              </a:rPr>
              <a:t> </a:t>
            </a:r>
            <a:r>
              <a:rPr lang="zh-CN" altLang="zh-CN" b="1" dirty="0">
                <a:solidFill>
                  <a:srgbClr val="3D89BC"/>
                </a:solidFill>
              </a:rPr>
              <a:t>称</a:t>
            </a:r>
            <a:r>
              <a:rPr lang="en-US" altLang="zh-CN" b="1" dirty="0">
                <a:solidFill>
                  <a:srgbClr val="3D89BC"/>
                </a:solidFill>
              </a:rPr>
              <a:t> </a:t>
            </a:r>
            <a:r>
              <a:rPr lang="zh-CN" altLang="zh-CN" b="1" dirty="0">
                <a:solidFill>
                  <a:srgbClr val="3D89BC"/>
                </a:solidFill>
              </a:rPr>
              <a:t>为</a:t>
            </a:r>
            <a:r>
              <a:rPr lang="en-US" altLang="zh-CN" b="1" dirty="0">
                <a:solidFill>
                  <a:srgbClr val="3D89BC"/>
                </a:solidFill>
              </a:rPr>
              <a:t> </a:t>
            </a:r>
            <a:r>
              <a:rPr lang="zh-CN" altLang="zh-CN" b="1" dirty="0">
                <a:solidFill>
                  <a:srgbClr val="3D89BC"/>
                </a:solidFill>
              </a:rPr>
              <a:t>有</a:t>
            </a:r>
            <a:r>
              <a:rPr lang="en-US" altLang="zh-CN" b="1" dirty="0">
                <a:solidFill>
                  <a:srgbClr val="3D89BC"/>
                </a:solidFill>
              </a:rPr>
              <a:t> </a:t>
            </a:r>
            <a:r>
              <a:rPr lang="zh-CN" altLang="zh-CN" b="1" dirty="0">
                <a:solidFill>
                  <a:srgbClr val="3D89BC"/>
                </a:solidFill>
              </a:rPr>
              <a:t>监</a:t>
            </a:r>
            <a:r>
              <a:rPr lang="en-US" altLang="zh-CN" b="1" dirty="0">
                <a:solidFill>
                  <a:srgbClr val="3D89BC"/>
                </a:solidFill>
              </a:rPr>
              <a:t> </a:t>
            </a:r>
            <a:r>
              <a:rPr lang="zh-CN" altLang="zh-CN" b="1" dirty="0">
                <a:solidFill>
                  <a:srgbClr val="3D89BC"/>
                </a:solidFill>
              </a:rPr>
              <a:t>督</a:t>
            </a:r>
            <a:r>
              <a:rPr lang="en-US" altLang="zh-CN" b="1" dirty="0">
                <a:solidFill>
                  <a:srgbClr val="3D89BC"/>
                </a:solidFill>
              </a:rPr>
              <a:t> </a:t>
            </a:r>
            <a:r>
              <a:rPr lang="zh-CN" altLang="zh-CN" b="1" dirty="0">
                <a:solidFill>
                  <a:srgbClr val="3D89BC"/>
                </a:solidFill>
              </a:rPr>
              <a:t>的</a:t>
            </a:r>
            <a:r>
              <a:rPr lang="en-US" altLang="zh-CN" b="1" dirty="0">
                <a:solidFill>
                  <a:srgbClr val="3D89BC"/>
                </a:solidFill>
              </a:rPr>
              <a:t> </a:t>
            </a:r>
            <a:r>
              <a:rPr lang="zh-CN" altLang="zh-CN" b="1" dirty="0">
                <a:solidFill>
                  <a:srgbClr val="3D89BC"/>
                </a:solidFill>
              </a:rPr>
              <a:t>学</a:t>
            </a:r>
            <a:r>
              <a:rPr lang="en-US" altLang="zh-CN" b="1" dirty="0">
                <a:solidFill>
                  <a:srgbClr val="3D89BC"/>
                </a:solidFill>
              </a:rPr>
              <a:t> </a:t>
            </a:r>
            <a:r>
              <a:rPr lang="zh-CN" altLang="zh-CN" b="1" dirty="0">
                <a:solidFill>
                  <a:srgbClr val="3D89BC"/>
                </a:solidFill>
              </a:rPr>
              <a:t>习</a:t>
            </a:r>
            <a:endParaRPr lang="zh-CN" altLang="en-US" b="1" dirty="0">
              <a:solidFill>
                <a:srgbClr val="3D89BC"/>
              </a:solidFill>
            </a:endParaRPr>
          </a:p>
        </p:txBody>
      </p:sp>
    </p:spTree>
    <p:extLst>
      <p:ext uri="{BB962C8B-B14F-4D97-AF65-F5344CB8AC3E}">
        <p14:creationId xmlns:p14="http://schemas.microsoft.com/office/powerpoint/2010/main" val="42303613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pic>
        <p:nvPicPr>
          <p:cNvPr id="9" name="图片 8">
            <a:extLst>
              <a:ext uri="{FF2B5EF4-FFF2-40B4-BE49-F238E27FC236}">
                <a16:creationId xmlns:a16="http://schemas.microsoft.com/office/drawing/2014/main" id="{9C549A7B-1E3B-4808-B11B-5590A7BC0335}"/>
              </a:ext>
            </a:extLst>
          </p:cNvPr>
          <p:cNvPicPr>
            <a:picLocks noChangeAspect="1"/>
          </p:cNvPicPr>
          <p:nvPr/>
        </p:nvPicPr>
        <p:blipFill>
          <a:blip r:embed="rId3"/>
          <a:stretch>
            <a:fillRect/>
          </a:stretch>
        </p:blipFill>
        <p:spPr>
          <a:xfrm>
            <a:off x="1969159" y="2015596"/>
            <a:ext cx="8437832" cy="3996000"/>
          </a:xfrm>
          <a:prstGeom prst="rect">
            <a:avLst/>
          </a:prstGeom>
        </p:spPr>
      </p:pic>
    </p:spTree>
    <p:extLst>
      <p:ext uri="{BB962C8B-B14F-4D97-AF65-F5344CB8AC3E}">
        <p14:creationId xmlns:p14="http://schemas.microsoft.com/office/powerpoint/2010/main" val="34021427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201050" y="1977412"/>
            <a:ext cx="1293944"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条件概率</a:t>
            </a:r>
          </a:p>
        </p:txBody>
      </p:sp>
      <p:sp>
        <p:nvSpPr>
          <p:cNvPr id="6" name="矩形 5">
            <a:extLst>
              <a:ext uri="{FF2B5EF4-FFF2-40B4-BE49-F238E27FC236}">
                <a16:creationId xmlns:a16="http://schemas.microsoft.com/office/drawing/2014/main" id="{75DFBA48-AEFD-4F2C-BC79-C556526B41DA}"/>
              </a:ext>
            </a:extLst>
          </p:cNvPr>
          <p:cNvSpPr/>
          <p:nvPr/>
        </p:nvSpPr>
        <p:spPr>
          <a:xfrm>
            <a:off x="1757015" y="2508791"/>
            <a:ext cx="7977035" cy="307777"/>
          </a:xfrm>
          <a:prstGeom prst="rect">
            <a:avLst/>
          </a:prstGeom>
        </p:spPr>
        <p:txBody>
          <a:bodyPr wrap="square">
            <a:spAutoFit/>
          </a:bodyPr>
          <a:lstStyle/>
          <a:p>
            <a:r>
              <a:rPr lang="zh-CN" altLang="zh-CN" sz="1400" dirty="0"/>
              <a:t>事件</a:t>
            </a:r>
            <a:r>
              <a:rPr lang="en-US" altLang="zh-CN" sz="1400" i="1" dirty="0"/>
              <a:t>A </a:t>
            </a:r>
            <a:r>
              <a:rPr lang="zh-CN" altLang="zh-CN" sz="1400" dirty="0"/>
              <a:t>在另外一个事件</a:t>
            </a:r>
            <a:r>
              <a:rPr lang="en-US" altLang="zh-CN" sz="1400" i="1" dirty="0"/>
              <a:t>B </a:t>
            </a:r>
            <a:r>
              <a:rPr lang="zh-CN" altLang="zh-CN" sz="1400" dirty="0"/>
              <a:t>已经发生条件下的发生概率，称为在</a:t>
            </a:r>
            <a:r>
              <a:rPr lang="en-US" altLang="zh-CN" sz="1400" i="1" dirty="0"/>
              <a:t>B </a:t>
            </a:r>
            <a:r>
              <a:rPr lang="zh-CN" altLang="zh-CN" sz="1400" dirty="0"/>
              <a:t>条件下</a:t>
            </a:r>
            <a:r>
              <a:rPr lang="en-US" altLang="zh-CN" sz="1400" i="1" dirty="0"/>
              <a:t>A </a:t>
            </a:r>
            <a:r>
              <a:rPr lang="zh-CN" altLang="zh-CN" sz="1400" dirty="0"/>
              <a:t>的概率。表示为</a:t>
            </a:r>
            <a:r>
              <a:rPr lang="en-US" altLang="zh-CN" sz="1400" dirty="0"/>
              <a:t> </a:t>
            </a:r>
            <a:endParaRPr lang="zh-CN" altLang="en-US" sz="1400" dirty="0"/>
          </a:p>
        </p:txBody>
      </p:sp>
      <p:graphicFrame>
        <p:nvGraphicFramePr>
          <p:cNvPr id="7" name="对象 6">
            <a:extLst>
              <a:ext uri="{FF2B5EF4-FFF2-40B4-BE49-F238E27FC236}">
                <a16:creationId xmlns:a16="http://schemas.microsoft.com/office/drawing/2014/main" id="{B2D294BA-3C3E-4B72-BB89-93C00A7F1AB0}"/>
              </a:ext>
            </a:extLst>
          </p:cNvPr>
          <p:cNvGraphicFramePr>
            <a:graphicFrameLocks noChangeAspect="1"/>
          </p:cNvGraphicFramePr>
          <p:nvPr>
            <p:extLst>
              <p:ext uri="{D42A27DB-BD31-4B8C-83A1-F6EECF244321}">
                <p14:modId xmlns:p14="http://schemas.microsoft.com/office/powerpoint/2010/main" val="3332757997"/>
              </p:ext>
            </p:extLst>
          </p:nvPr>
        </p:nvGraphicFramePr>
        <p:xfrm>
          <a:off x="8695679" y="2541290"/>
          <a:ext cx="773278" cy="315039"/>
        </p:xfrm>
        <a:graphic>
          <a:graphicData uri="http://schemas.openxmlformats.org/presentationml/2006/ole">
            <mc:AlternateContent xmlns:mc="http://schemas.openxmlformats.org/markup-compatibility/2006">
              <mc:Choice xmlns:v="urn:schemas-microsoft-com:vml" Requires="v">
                <p:oleObj spid="_x0000_s2077" r:id="rId4" imgW="508000" imgH="215900" progId="Equation.DSMT4">
                  <p:embed/>
                </p:oleObj>
              </mc:Choice>
              <mc:Fallback>
                <p:oleObj r:id="rId4" imgW="508000" imgH="2159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679" y="2541290"/>
                        <a:ext cx="773278" cy="31503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34513B3-E607-42AC-B036-DACCA93C9B17}"/>
              </a:ext>
            </a:extLst>
          </p:cNvPr>
          <p:cNvGraphicFramePr>
            <a:graphicFrameLocks noChangeAspect="1"/>
          </p:cNvGraphicFramePr>
          <p:nvPr>
            <p:extLst>
              <p:ext uri="{D42A27DB-BD31-4B8C-83A1-F6EECF244321}">
                <p14:modId xmlns:p14="http://schemas.microsoft.com/office/powerpoint/2010/main" val="2611981231"/>
              </p:ext>
            </p:extLst>
          </p:nvPr>
        </p:nvGraphicFramePr>
        <p:xfrm>
          <a:off x="4915065" y="2947096"/>
          <a:ext cx="1822933" cy="652106"/>
        </p:xfrm>
        <a:graphic>
          <a:graphicData uri="http://schemas.openxmlformats.org/presentationml/2006/ole">
            <mc:AlternateContent xmlns:mc="http://schemas.openxmlformats.org/markup-compatibility/2006">
              <mc:Choice xmlns:v="urn:schemas-microsoft-com:vml" Requires="v">
                <p:oleObj spid="_x0000_s2078" r:id="rId6" imgW="1180465" imgH="419100" progId="Equation.DSMT4">
                  <p:embed/>
                </p:oleObj>
              </mc:Choice>
              <mc:Fallback>
                <p:oleObj r:id="rId6" imgW="1180465" imgH="419100"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5065" y="2947096"/>
                        <a:ext cx="1822933" cy="652106"/>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BDD16C9D-5DF5-4F0A-8273-E44A6F97E830}"/>
              </a:ext>
            </a:extLst>
          </p:cNvPr>
          <p:cNvSpPr/>
          <p:nvPr/>
        </p:nvSpPr>
        <p:spPr>
          <a:xfrm>
            <a:off x="1196494" y="3353750"/>
            <a:ext cx="1293944"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联合</a:t>
            </a:r>
            <a:r>
              <a:rPr lang="zh-CN" altLang="zh-CN" sz="1600" b="1" dirty="0"/>
              <a:t>概率</a:t>
            </a:r>
          </a:p>
        </p:txBody>
      </p:sp>
      <p:grpSp>
        <p:nvGrpSpPr>
          <p:cNvPr id="11" name="组合 10">
            <a:extLst>
              <a:ext uri="{FF2B5EF4-FFF2-40B4-BE49-F238E27FC236}">
                <a16:creationId xmlns:a16="http://schemas.microsoft.com/office/drawing/2014/main" id="{958129E3-F048-43FA-86D4-F6B840E2B4D3}"/>
              </a:ext>
            </a:extLst>
          </p:cNvPr>
          <p:cNvGrpSpPr/>
          <p:nvPr/>
        </p:nvGrpSpPr>
        <p:grpSpPr>
          <a:xfrm>
            <a:off x="1757015" y="3884047"/>
            <a:ext cx="7875188" cy="344270"/>
            <a:chOff x="570506" y="3989427"/>
            <a:chExt cx="7875188" cy="344270"/>
          </a:xfrm>
        </p:grpSpPr>
        <p:sp>
          <p:nvSpPr>
            <p:cNvPr id="12" name="矩形 11">
              <a:extLst>
                <a:ext uri="{FF2B5EF4-FFF2-40B4-BE49-F238E27FC236}">
                  <a16:creationId xmlns:a16="http://schemas.microsoft.com/office/drawing/2014/main" id="{FDD78E89-612D-40D8-8BFA-D9D89DA99D0A}"/>
                </a:ext>
              </a:extLst>
            </p:cNvPr>
            <p:cNvSpPr/>
            <p:nvPr/>
          </p:nvSpPr>
          <p:spPr>
            <a:xfrm>
              <a:off x="570506" y="3989427"/>
              <a:ext cx="7237879" cy="307777"/>
            </a:xfrm>
            <a:prstGeom prst="rect">
              <a:avLst/>
            </a:prstGeom>
          </p:spPr>
          <p:txBody>
            <a:bodyPr wrap="none">
              <a:spAutoFit/>
            </a:bodyPr>
            <a:lstStyle/>
            <a:p>
              <a:r>
                <a:rPr lang="zh-CN" altLang="zh-CN" sz="1400" dirty="0"/>
                <a:t>联合概率表示两个事件共同发生的概率。</a:t>
              </a:r>
              <a:r>
                <a:rPr lang="en-US" altLang="zh-CN" sz="1400" i="1" dirty="0"/>
                <a:t> A </a:t>
              </a:r>
              <a:r>
                <a:rPr lang="zh-CN" altLang="en-US" sz="1400" dirty="0"/>
                <a:t>与</a:t>
              </a:r>
              <a:r>
                <a:rPr lang="en-US" altLang="zh-CN" sz="1400" i="1" dirty="0"/>
                <a:t>B </a:t>
              </a:r>
              <a:r>
                <a:rPr lang="zh-CN" altLang="zh-CN" sz="1400" dirty="0"/>
                <a:t>的联合概率表示为</a:t>
              </a:r>
              <a:r>
                <a:rPr lang="en-US" altLang="zh-CN" sz="1400" dirty="0"/>
                <a:t>            </a:t>
              </a:r>
              <a:r>
                <a:rPr lang="zh-CN" altLang="en-US" sz="1400" dirty="0"/>
                <a:t>、</a:t>
              </a:r>
              <a:r>
                <a:rPr lang="en-US" altLang="zh-CN" sz="1400" dirty="0"/>
                <a:t>             </a:t>
              </a:r>
              <a:r>
                <a:rPr lang="zh-CN" altLang="en-US" sz="1400" dirty="0"/>
                <a:t>或者</a:t>
              </a:r>
            </a:p>
          </p:txBody>
        </p:sp>
        <p:graphicFrame>
          <p:nvGraphicFramePr>
            <p:cNvPr id="13" name="对象 12">
              <a:extLst>
                <a:ext uri="{FF2B5EF4-FFF2-40B4-BE49-F238E27FC236}">
                  <a16:creationId xmlns:a16="http://schemas.microsoft.com/office/drawing/2014/main" id="{91FF5D89-84F2-45C1-B186-265DE59D90A8}"/>
                </a:ext>
              </a:extLst>
            </p:cNvPr>
            <p:cNvGraphicFramePr>
              <a:graphicFrameLocks noChangeAspect="1"/>
            </p:cNvGraphicFramePr>
            <p:nvPr>
              <p:extLst>
                <p:ext uri="{D42A27DB-BD31-4B8C-83A1-F6EECF244321}">
                  <p14:modId xmlns:p14="http://schemas.microsoft.com/office/powerpoint/2010/main" val="2335129088"/>
                </p:ext>
              </p:extLst>
            </p:nvPr>
          </p:nvGraphicFramePr>
          <p:xfrm>
            <a:off x="5841151" y="3997366"/>
            <a:ext cx="636587" cy="322262"/>
          </p:xfrm>
          <a:graphic>
            <a:graphicData uri="http://schemas.openxmlformats.org/presentationml/2006/ole">
              <mc:AlternateContent xmlns:mc="http://schemas.openxmlformats.org/markup-compatibility/2006">
                <mc:Choice xmlns:v="urn:schemas-microsoft-com:vml" Requires="v">
                  <p:oleObj spid="_x0000_s2079" r:id="rId8" imgW="431800" imgH="215900" progId="Equation.DSMT4">
                    <p:embed/>
                  </p:oleObj>
                </mc:Choice>
                <mc:Fallback>
                  <p:oleObj r:id="rId8" imgW="431800" imgH="215900" progId="Equation.DSMT4">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1151" y="3997366"/>
                          <a:ext cx="636587" cy="32226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1DCCD2B-55F9-43B5-8768-050EA36BD7CE}"/>
                </a:ext>
              </a:extLst>
            </p:cNvPr>
            <p:cNvGraphicFramePr>
              <a:graphicFrameLocks noChangeAspect="1"/>
            </p:cNvGraphicFramePr>
            <p:nvPr>
              <p:extLst>
                <p:ext uri="{D42A27DB-BD31-4B8C-83A1-F6EECF244321}">
                  <p14:modId xmlns:p14="http://schemas.microsoft.com/office/powerpoint/2010/main" val="3897465368"/>
                </p:ext>
              </p:extLst>
            </p:nvPr>
          </p:nvGraphicFramePr>
          <p:xfrm>
            <a:off x="6480953" y="4006170"/>
            <a:ext cx="728781" cy="314376"/>
          </p:xfrm>
          <a:graphic>
            <a:graphicData uri="http://schemas.openxmlformats.org/presentationml/2006/ole">
              <mc:AlternateContent xmlns:mc="http://schemas.openxmlformats.org/markup-compatibility/2006">
                <mc:Choice xmlns:v="urn:schemas-microsoft-com:vml" Requires="v">
                  <p:oleObj spid="_x0000_s2080" r:id="rId10" imgW="481965" imgH="215900" progId="Equation.DSMT4">
                    <p:embed/>
                  </p:oleObj>
                </mc:Choice>
                <mc:Fallback>
                  <p:oleObj r:id="rId10" imgW="481965" imgH="21590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0953" y="4006170"/>
                          <a:ext cx="728781" cy="31437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C3679BF3-4F7D-4A21-821A-702077A0A7AE}"/>
                </a:ext>
              </a:extLst>
            </p:cNvPr>
            <p:cNvGraphicFramePr>
              <a:graphicFrameLocks noChangeAspect="1"/>
            </p:cNvGraphicFramePr>
            <p:nvPr>
              <p:extLst>
                <p:ext uri="{D42A27DB-BD31-4B8C-83A1-F6EECF244321}">
                  <p14:modId xmlns:p14="http://schemas.microsoft.com/office/powerpoint/2010/main" val="2337630664"/>
                </p:ext>
              </p:extLst>
            </p:nvPr>
          </p:nvGraphicFramePr>
          <p:xfrm>
            <a:off x="7648769" y="4041597"/>
            <a:ext cx="796925" cy="292100"/>
          </p:xfrm>
          <a:graphic>
            <a:graphicData uri="http://schemas.openxmlformats.org/presentationml/2006/ole">
              <mc:AlternateContent xmlns:mc="http://schemas.openxmlformats.org/markup-compatibility/2006">
                <mc:Choice xmlns:v="urn:schemas-microsoft-com:vml" Requires="v">
                  <p:oleObj spid="_x0000_s2081" r:id="rId12" imgW="571500" imgH="215900" progId="Equation.DSMT4">
                    <p:embed/>
                  </p:oleObj>
                </mc:Choice>
                <mc:Fallback>
                  <p:oleObj r:id="rId12" imgW="571500" imgH="215900" progId="Equation.DSMT4">
                    <p:embed/>
                    <p:pic>
                      <p:nvPicPr>
                        <p:cNvPr id="43"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8769" y="4041597"/>
                          <a:ext cx="796925" cy="292100"/>
                        </a:xfrm>
                        <a:prstGeom prst="rect">
                          <a:avLst/>
                        </a:prstGeom>
                        <a:noFill/>
                      </p:spPr>
                    </p:pic>
                  </p:oleObj>
                </mc:Fallback>
              </mc:AlternateContent>
            </a:graphicData>
          </a:graphic>
        </p:graphicFrame>
      </p:grpSp>
      <p:sp>
        <p:nvSpPr>
          <p:cNvPr id="16" name="矩形 15">
            <a:extLst>
              <a:ext uri="{FF2B5EF4-FFF2-40B4-BE49-F238E27FC236}">
                <a16:creationId xmlns:a16="http://schemas.microsoft.com/office/drawing/2014/main" id="{BF3F8940-802A-4B5F-9550-C4DFD34CA015}"/>
              </a:ext>
            </a:extLst>
          </p:cNvPr>
          <p:cNvSpPr/>
          <p:nvPr/>
        </p:nvSpPr>
        <p:spPr>
          <a:xfrm>
            <a:off x="1201050" y="4366397"/>
            <a:ext cx="1499128"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贝叶斯定理</a:t>
            </a:r>
          </a:p>
        </p:txBody>
      </p:sp>
      <p:grpSp>
        <p:nvGrpSpPr>
          <p:cNvPr id="17" name="组合 16">
            <a:extLst>
              <a:ext uri="{FF2B5EF4-FFF2-40B4-BE49-F238E27FC236}">
                <a16:creationId xmlns:a16="http://schemas.microsoft.com/office/drawing/2014/main" id="{5428457F-42A9-45C3-94EB-2A135984D81C}"/>
              </a:ext>
            </a:extLst>
          </p:cNvPr>
          <p:cNvGrpSpPr/>
          <p:nvPr/>
        </p:nvGrpSpPr>
        <p:grpSpPr>
          <a:xfrm>
            <a:off x="1796447" y="4925000"/>
            <a:ext cx="8187709" cy="929245"/>
            <a:chOff x="607499" y="4653229"/>
            <a:chExt cx="8187709" cy="929245"/>
          </a:xfrm>
        </p:grpSpPr>
        <p:sp>
          <p:nvSpPr>
            <p:cNvPr id="18" name="矩形 17">
              <a:extLst>
                <a:ext uri="{FF2B5EF4-FFF2-40B4-BE49-F238E27FC236}">
                  <a16:creationId xmlns:a16="http://schemas.microsoft.com/office/drawing/2014/main" id="{E79BBEA3-F62D-49AB-A233-91944A9FAAAF}"/>
                </a:ext>
              </a:extLst>
            </p:cNvPr>
            <p:cNvSpPr/>
            <p:nvPr/>
          </p:nvSpPr>
          <p:spPr>
            <a:xfrm>
              <a:off x="607499" y="4653646"/>
              <a:ext cx="8187709" cy="307777"/>
            </a:xfrm>
            <a:prstGeom prst="rect">
              <a:avLst/>
            </a:prstGeom>
          </p:spPr>
          <p:txBody>
            <a:bodyPr wrap="square">
              <a:spAutoFit/>
            </a:bodyPr>
            <a:lstStyle/>
            <a:p>
              <a:r>
                <a:rPr lang="zh-CN" altLang="zh-CN" sz="1400" dirty="0"/>
                <a:t>贝叶斯定理用来描述两个条件概率之间的关系，例如，</a:t>
              </a:r>
              <a:r>
                <a:rPr lang="en-US" altLang="zh-CN" sz="1400" dirty="0"/>
                <a:t>                </a:t>
              </a:r>
              <a:r>
                <a:rPr lang="zh-CN" altLang="en-US" sz="1400" dirty="0"/>
                <a:t>与             </a:t>
              </a:r>
              <a:r>
                <a:rPr lang="en-US" altLang="zh-CN" sz="1400" dirty="0"/>
                <a:t>    </a:t>
              </a:r>
              <a:r>
                <a:rPr lang="zh-CN" altLang="zh-CN" sz="1400" dirty="0"/>
                <a:t>根据乘法法则</a:t>
              </a:r>
              <a:r>
                <a:rPr lang="zh-CN" altLang="en-US" sz="1400" dirty="0"/>
                <a:t>：</a:t>
              </a:r>
              <a:endParaRPr lang="en-US" altLang="zh-CN" sz="1400" dirty="0"/>
            </a:p>
          </p:txBody>
        </p:sp>
        <p:graphicFrame>
          <p:nvGraphicFramePr>
            <p:cNvPr id="19" name="对象 18">
              <a:extLst>
                <a:ext uri="{FF2B5EF4-FFF2-40B4-BE49-F238E27FC236}">
                  <a16:creationId xmlns:a16="http://schemas.microsoft.com/office/drawing/2014/main" id="{1EFA0CF1-D6C1-49AB-AC41-CB1B84BA1D3B}"/>
                </a:ext>
              </a:extLst>
            </p:cNvPr>
            <p:cNvGraphicFramePr>
              <a:graphicFrameLocks noChangeAspect="1"/>
            </p:cNvGraphicFramePr>
            <p:nvPr/>
          </p:nvGraphicFramePr>
          <p:xfrm>
            <a:off x="4906735" y="4653229"/>
            <a:ext cx="815975" cy="339725"/>
          </p:xfrm>
          <a:graphic>
            <a:graphicData uri="http://schemas.openxmlformats.org/presentationml/2006/ole">
              <mc:AlternateContent xmlns:mc="http://schemas.openxmlformats.org/markup-compatibility/2006">
                <mc:Choice xmlns:v="urn:schemas-microsoft-com:vml" Requires="v">
                  <p:oleObj spid="_x0000_s2082" r:id="rId14" imgW="508000" imgH="215900" progId="Equation.DSMT4">
                    <p:embed/>
                  </p:oleObj>
                </mc:Choice>
                <mc:Fallback>
                  <p:oleObj r:id="rId14" imgW="508000" imgH="215900" progId="Equation.DSMT4">
                    <p:embed/>
                    <p:pic>
                      <p:nvPicPr>
                        <p:cNvPr id="55" name="对象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6735" y="4653229"/>
                          <a:ext cx="815975" cy="3397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8B69C896-DA9C-47E2-9026-30F36A93BE42}"/>
                </a:ext>
              </a:extLst>
            </p:cNvPr>
            <p:cNvGraphicFramePr>
              <a:graphicFrameLocks noChangeAspect="1"/>
            </p:cNvGraphicFramePr>
            <p:nvPr/>
          </p:nvGraphicFramePr>
          <p:xfrm>
            <a:off x="5930852" y="4659878"/>
            <a:ext cx="815607" cy="338554"/>
          </p:xfrm>
          <a:graphic>
            <a:graphicData uri="http://schemas.openxmlformats.org/presentationml/2006/ole">
              <mc:AlternateContent xmlns:mc="http://schemas.openxmlformats.org/markup-compatibility/2006">
                <mc:Choice xmlns:v="urn:schemas-microsoft-com:vml" Requires="v">
                  <p:oleObj spid="_x0000_s2083" r:id="rId16" imgW="508000" imgH="215900" progId="Equation.DSMT4">
                    <p:embed/>
                  </p:oleObj>
                </mc:Choice>
                <mc:Fallback>
                  <p:oleObj r:id="rId16" imgW="508000" imgH="215900" progId="Equation.DSMT4">
                    <p:embed/>
                    <p:pic>
                      <p:nvPicPr>
                        <p:cNvPr id="57" name="对象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30852" y="4659878"/>
                          <a:ext cx="815607" cy="33855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8D142F74-030A-4100-B981-80B1883F974F}"/>
                </a:ext>
              </a:extLst>
            </p:cNvPr>
            <p:cNvGraphicFramePr>
              <a:graphicFrameLocks noChangeAspect="1"/>
            </p:cNvGraphicFramePr>
            <p:nvPr>
              <p:extLst>
                <p:ext uri="{D42A27DB-BD31-4B8C-83A1-F6EECF244321}">
                  <p14:modId xmlns:p14="http://schemas.microsoft.com/office/powerpoint/2010/main" val="3786557329"/>
                </p:ext>
              </p:extLst>
            </p:nvPr>
          </p:nvGraphicFramePr>
          <p:xfrm>
            <a:off x="1577929" y="5290086"/>
            <a:ext cx="3309301" cy="292388"/>
          </p:xfrm>
          <a:graphic>
            <a:graphicData uri="http://schemas.openxmlformats.org/presentationml/2006/ole">
              <mc:AlternateContent xmlns:mc="http://schemas.openxmlformats.org/markup-compatibility/2006">
                <mc:Choice xmlns:v="urn:schemas-microsoft-com:vml" Requires="v">
                  <p:oleObj spid="_x0000_s2084" r:id="rId18" imgW="2373630" imgH="215900" progId="Equation.DSMT4">
                    <p:embed/>
                  </p:oleObj>
                </mc:Choice>
                <mc:Fallback>
                  <p:oleObj r:id="rId18" imgW="2373630" imgH="215900" progId="Equation.DSMT4">
                    <p:embed/>
                    <p:pic>
                      <p:nvPicPr>
                        <p:cNvPr id="59" name="对象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7929" y="5290086"/>
                          <a:ext cx="3309301" cy="292388"/>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2097047E-FC68-4630-8DB6-B61E68A15BDA}"/>
              </a:ext>
            </a:extLst>
          </p:cNvPr>
          <p:cNvGraphicFramePr>
            <a:graphicFrameLocks noChangeAspect="1"/>
          </p:cNvGraphicFramePr>
          <p:nvPr>
            <p:extLst>
              <p:ext uri="{D42A27DB-BD31-4B8C-83A1-F6EECF244321}">
                <p14:modId xmlns:p14="http://schemas.microsoft.com/office/powerpoint/2010/main" val="3495420381"/>
              </p:ext>
            </p:extLst>
          </p:nvPr>
        </p:nvGraphicFramePr>
        <p:xfrm>
          <a:off x="6676456" y="5424436"/>
          <a:ext cx="2027789" cy="590879"/>
        </p:xfrm>
        <a:graphic>
          <a:graphicData uri="http://schemas.openxmlformats.org/presentationml/2006/ole">
            <mc:AlternateContent xmlns:mc="http://schemas.openxmlformats.org/markup-compatibility/2006">
              <mc:Choice xmlns:v="urn:schemas-microsoft-com:vml" Requires="v">
                <p:oleObj spid="_x0000_s2085" r:id="rId20" imgW="1435100" imgH="419100" progId="Equation.DSMT4">
                  <p:embed/>
                </p:oleObj>
              </mc:Choice>
              <mc:Fallback>
                <p:oleObj r:id="rId20" imgW="1435100" imgH="419100" progId="Equation.DSMT4">
                  <p:embed/>
                  <p:pic>
                    <p:nvPicPr>
                      <p:cNvPr id="61" name="对象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6456" y="5424436"/>
                        <a:ext cx="2027789" cy="590879"/>
                      </a:xfrm>
                      <a:prstGeom prst="rect">
                        <a:avLst/>
                      </a:prstGeom>
                      <a:noFill/>
                    </p:spPr>
                  </p:pic>
                </p:oleObj>
              </mc:Fallback>
            </mc:AlternateContent>
          </a:graphicData>
        </a:graphic>
      </p:graphicFrame>
    </p:spTree>
    <p:extLst>
      <p:ext uri="{BB962C8B-B14F-4D97-AF65-F5344CB8AC3E}">
        <p14:creationId xmlns:p14="http://schemas.microsoft.com/office/powerpoint/2010/main" val="376786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077063" y="2156311"/>
            <a:ext cx="1499128"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全概率公式</a:t>
            </a:r>
            <a:endParaRPr lang="zh-CN" altLang="zh-CN" sz="1600" b="1" dirty="0"/>
          </a:p>
        </p:txBody>
      </p:sp>
      <p:sp>
        <p:nvSpPr>
          <p:cNvPr id="4" name="矩形 3">
            <a:extLst>
              <a:ext uri="{FF2B5EF4-FFF2-40B4-BE49-F238E27FC236}">
                <a16:creationId xmlns:a16="http://schemas.microsoft.com/office/drawing/2014/main" id="{AEE864A8-C17E-46E5-AC84-BE2766F988D3}"/>
              </a:ext>
            </a:extLst>
          </p:cNvPr>
          <p:cNvSpPr/>
          <p:nvPr/>
        </p:nvSpPr>
        <p:spPr>
          <a:xfrm>
            <a:off x="1368692" y="2643754"/>
            <a:ext cx="10032571" cy="323165"/>
          </a:xfrm>
          <a:prstGeom prst="rect">
            <a:avLst/>
          </a:prstGeom>
        </p:spPr>
        <p:txBody>
          <a:bodyPr wrap="square">
            <a:spAutoFit/>
          </a:bodyPr>
          <a:lstStyle/>
          <a:p>
            <a:r>
              <a:rPr lang="zh-CN" altLang="zh-CN" sz="1500" dirty="0"/>
              <a:t>全概率公式将对复杂事件</a:t>
            </a:r>
            <a:r>
              <a:rPr lang="en-US" altLang="zh-CN" sz="1500" i="1" dirty="0"/>
              <a:t>A </a:t>
            </a:r>
            <a:r>
              <a:rPr lang="zh-CN" altLang="zh-CN" sz="1500" dirty="0"/>
              <a:t>的概率求解问题转化为在不同情况下发生的简单事件的概率的求和问题</a:t>
            </a:r>
            <a:r>
              <a:rPr lang="zh-CN" altLang="en-US" sz="1500" dirty="0"/>
              <a:t>。</a:t>
            </a:r>
            <a:endParaRPr lang="zh-CN" altLang="zh-CN" sz="1500" dirty="0"/>
          </a:p>
        </p:txBody>
      </p:sp>
      <p:grpSp>
        <p:nvGrpSpPr>
          <p:cNvPr id="23" name="组合 22">
            <a:extLst>
              <a:ext uri="{FF2B5EF4-FFF2-40B4-BE49-F238E27FC236}">
                <a16:creationId xmlns:a16="http://schemas.microsoft.com/office/drawing/2014/main" id="{805C5D0F-4CEC-4324-9F5E-ADFA7E4941B6}"/>
              </a:ext>
            </a:extLst>
          </p:cNvPr>
          <p:cNvGrpSpPr/>
          <p:nvPr/>
        </p:nvGrpSpPr>
        <p:grpSpPr>
          <a:xfrm>
            <a:off x="1368692" y="3285086"/>
            <a:ext cx="8044521" cy="1598309"/>
            <a:chOff x="540013" y="2167680"/>
            <a:chExt cx="8044521" cy="1598309"/>
          </a:xfrm>
        </p:grpSpPr>
        <p:sp>
          <p:nvSpPr>
            <p:cNvPr id="24" name="矩形 23">
              <a:extLst>
                <a:ext uri="{FF2B5EF4-FFF2-40B4-BE49-F238E27FC236}">
                  <a16:creationId xmlns:a16="http://schemas.microsoft.com/office/drawing/2014/main" id="{1A1A1F90-C86F-4233-B9E1-AC398C72D10F}"/>
                </a:ext>
              </a:extLst>
            </p:cNvPr>
            <p:cNvSpPr/>
            <p:nvPr/>
          </p:nvSpPr>
          <p:spPr>
            <a:xfrm>
              <a:off x="540013" y="2167680"/>
              <a:ext cx="8044521" cy="1200329"/>
            </a:xfrm>
            <a:prstGeom prst="rect">
              <a:avLst/>
            </a:prstGeom>
          </p:spPr>
          <p:txBody>
            <a:bodyPr wrap="square">
              <a:spAutoFit/>
            </a:bodyPr>
            <a:lstStyle/>
            <a:p>
              <a:r>
                <a:rPr lang="zh-CN" altLang="zh-CN" sz="1400" dirty="0"/>
                <a:t>设</a:t>
              </a:r>
              <a:r>
                <a:rPr lang="en-US" altLang="zh-CN" sz="1400" dirty="0"/>
                <a:t>                 </a:t>
              </a:r>
              <a:r>
                <a:rPr lang="zh-CN" altLang="zh-CN" sz="1400" dirty="0"/>
                <a:t>构成一个完备事件组，即它们两两互不相容，其和为全集，且</a:t>
              </a:r>
              <a:endParaRPr lang="en-US" altLang="zh-CN" sz="1400" dirty="0"/>
            </a:p>
            <a:p>
              <a:r>
                <a:rPr lang="en-US" altLang="zh-CN" sz="1400" dirty="0"/>
                <a:t> </a:t>
              </a:r>
            </a:p>
            <a:p>
              <a:endParaRPr lang="en-US" altLang="zh-CN" sz="1400" dirty="0"/>
            </a:p>
            <a:p>
              <a:r>
                <a:rPr lang="zh-CN" altLang="zh-CN" sz="1400" dirty="0"/>
                <a:t>则事件</a:t>
              </a:r>
              <a:r>
                <a:rPr lang="en-US" altLang="zh-CN" sz="1400" dirty="0"/>
                <a:t>A</a:t>
              </a:r>
              <a:r>
                <a:rPr lang="zh-CN" altLang="zh-CN" sz="1400" dirty="0"/>
                <a:t>的概率为：</a:t>
              </a:r>
            </a:p>
            <a:p>
              <a:endParaRPr lang="zh-CN" altLang="en-US" sz="1600" dirty="0"/>
            </a:p>
          </p:txBody>
        </p:sp>
        <p:graphicFrame>
          <p:nvGraphicFramePr>
            <p:cNvPr id="25" name="对象 24">
              <a:extLst>
                <a:ext uri="{FF2B5EF4-FFF2-40B4-BE49-F238E27FC236}">
                  <a16:creationId xmlns:a16="http://schemas.microsoft.com/office/drawing/2014/main" id="{50333190-82D5-4D38-983F-7A13CD9FCFC8}"/>
                </a:ext>
              </a:extLst>
            </p:cNvPr>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083" r:id="rId4" imgW="520700" imgH="203200" progId="Equation.DSMT4">
                    <p:embed/>
                  </p:oleObj>
                </mc:Choice>
                <mc:Fallback>
                  <p:oleObj r:id="rId4" imgW="520700" imgH="203200"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07C99CBF-3D6E-4D16-BF61-2055959C122C}"/>
                </a:ext>
              </a:extLst>
            </p:cNvPr>
            <p:cNvGraphicFramePr>
              <a:graphicFrameLocks noChangeAspect="1"/>
            </p:cNvGraphicFramePr>
            <p:nvPr>
              <p:extLst>
                <p:ext uri="{D42A27DB-BD31-4B8C-83A1-F6EECF244321}">
                  <p14:modId xmlns:p14="http://schemas.microsoft.com/office/powerpoint/2010/main" val="2598256689"/>
                </p:ext>
              </p:extLst>
            </p:nvPr>
          </p:nvGraphicFramePr>
          <p:xfrm>
            <a:off x="3508719" y="2640681"/>
            <a:ext cx="1565761" cy="267029"/>
          </p:xfrm>
          <a:graphic>
            <a:graphicData uri="http://schemas.openxmlformats.org/presentationml/2006/ole">
              <mc:AlternateContent xmlns:mc="http://schemas.openxmlformats.org/markup-compatibility/2006">
                <mc:Choice xmlns:v="urn:schemas-microsoft-com:vml" Requires="v">
                  <p:oleObj spid="_x0000_s3084" r:id="rId6" imgW="1231265" imgH="215900" progId="Equation.DSMT4">
                    <p:embed/>
                  </p:oleObj>
                </mc:Choice>
                <mc:Fallback>
                  <p:oleObj r:id="rId6" imgW="1231265" imgH="2159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719" y="2640681"/>
                          <a:ext cx="1565761" cy="267029"/>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4241AD3D-39E5-45E6-A8E3-B107885F1B11}"/>
                </a:ext>
              </a:extLst>
            </p:cNvPr>
            <p:cNvGraphicFramePr>
              <a:graphicFrameLocks noChangeAspect="1"/>
            </p:cNvGraphicFramePr>
            <p:nvPr>
              <p:extLst>
                <p:ext uri="{D42A27DB-BD31-4B8C-83A1-F6EECF244321}">
                  <p14:modId xmlns:p14="http://schemas.microsoft.com/office/powerpoint/2010/main" val="3848660514"/>
                </p:ext>
              </p:extLst>
            </p:nvPr>
          </p:nvGraphicFramePr>
          <p:xfrm>
            <a:off x="1983718" y="3283218"/>
            <a:ext cx="4615762" cy="482771"/>
          </p:xfrm>
          <a:graphic>
            <a:graphicData uri="http://schemas.openxmlformats.org/presentationml/2006/ole">
              <mc:AlternateContent xmlns:mc="http://schemas.openxmlformats.org/markup-compatibility/2006">
                <mc:Choice xmlns:v="urn:schemas-microsoft-com:vml" Requires="v">
                  <p:oleObj spid="_x0000_s3085" r:id="rId8" imgW="3733800" imgH="393700" progId="Equation.DSMT4">
                    <p:embed/>
                  </p:oleObj>
                </mc:Choice>
                <mc:Fallback>
                  <p:oleObj r:id="rId8" imgW="3733800" imgH="3937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3718" y="3283218"/>
                          <a:ext cx="4615762" cy="482771"/>
                        </a:xfrm>
                        <a:prstGeom prst="rect">
                          <a:avLst/>
                        </a:prstGeom>
                        <a:noFill/>
                      </p:spPr>
                    </p:pic>
                  </p:oleObj>
                </mc:Fallback>
              </mc:AlternateContent>
            </a:graphicData>
          </a:graphic>
        </p:graphicFrame>
      </p:grpSp>
    </p:spTree>
    <p:extLst>
      <p:ext uri="{BB962C8B-B14F-4D97-AF65-F5344CB8AC3E}">
        <p14:creationId xmlns:p14="http://schemas.microsoft.com/office/powerpoint/2010/main" val="35618551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p>
        </p:txBody>
      </p:sp>
      <p:pic>
        <p:nvPicPr>
          <p:cNvPr id="9" name="图片 8">
            <a:extLst>
              <a:ext uri="{FF2B5EF4-FFF2-40B4-BE49-F238E27FC236}">
                <a16:creationId xmlns:a16="http://schemas.microsoft.com/office/drawing/2014/main" id="{EA2C60FF-95F6-42FE-963C-5F01EB2C1E75}"/>
              </a:ext>
            </a:extLst>
          </p:cNvPr>
          <p:cNvPicPr>
            <a:picLocks noChangeAspect="1"/>
          </p:cNvPicPr>
          <p:nvPr/>
        </p:nvPicPr>
        <p:blipFill>
          <a:blip r:embed="rId3"/>
          <a:stretch>
            <a:fillRect/>
          </a:stretch>
        </p:blipFill>
        <p:spPr>
          <a:xfrm>
            <a:off x="2528831" y="1969189"/>
            <a:ext cx="7764400" cy="4248000"/>
          </a:xfrm>
          <a:prstGeom prst="rect">
            <a:avLst/>
          </a:prstGeom>
        </p:spPr>
      </p:pic>
    </p:spTree>
    <p:extLst>
      <p:ext uri="{BB962C8B-B14F-4D97-AF65-F5344CB8AC3E}">
        <p14:creationId xmlns:p14="http://schemas.microsoft.com/office/powerpoint/2010/main" val="20158258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pic>
        <p:nvPicPr>
          <p:cNvPr id="5" name="图片 4">
            <a:extLst>
              <a:ext uri="{FF2B5EF4-FFF2-40B4-BE49-F238E27FC236}">
                <a16:creationId xmlns:a16="http://schemas.microsoft.com/office/drawing/2014/main" id="{30749098-4DBC-4FB4-8B9D-4CF396A0F877}"/>
              </a:ext>
            </a:extLst>
          </p:cNvPr>
          <p:cNvPicPr>
            <a:picLocks noChangeAspect="1"/>
          </p:cNvPicPr>
          <p:nvPr/>
        </p:nvPicPr>
        <p:blipFill>
          <a:blip r:embed="rId3"/>
          <a:stretch>
            <a:fillRect/>
          </a:stretch>
        </p:blipFill>
        <p:spPr>
          <a:xfrm>
            <a:off x="1245030" y="3247142"/>
            <a:ext cx="5924550" cy="2657475"/>
          </a:xfrm>
          <a:prstGeom prst="rect">
            <a:avLst/>
          </a:prstGeom>
        </p:spPr>
      </p:pic>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离散数据案例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判断：身高“高”，体重“中”，鞋码“中”，对应性别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401786" y="2568883"/>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4"/>
          <a:stretch>
            <a:fillRect/>
          </a:stretch>
        </p:blipFill>
        <p:spPr>
          <a:xfrm>
            <a:off x="8372121" y="2981650"/>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401786" y="3562782"/>
            <a:ext cx="4597831" cy="2031325"/>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P(A1A2A3|Cj)=P(A1|Cj)P(A2|Cj)P(A3|Cj)</a:t>
            </a: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P(A1A2A3|C1)&gt;P(A1A2A3|C2)</a:t>
            </a:r>
          </a:p>
          <a:p>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为男性概率较大</a:t>
            </a:r>
            <a:endParaRPr lang="zh-CN" altLang="en-US" b="1" dirty="0"/>
          </a:p>
        </p:txBody>
      </p:sp>
    </p:spTree>
    <p:extLst>
      <p:ext uri="{BB962C8B-B14F-4D97-AF65-F5344CB8AC3E}">
        <p14:creationId xmlns:p14="http://schemas.microsoft.com/office/powerpoint/2010/main" val="40655968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连续数据案例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a:t>
            </a:r>
            <a:r>
              <a:rPr lang="en-US" altLang="zh-CN" sz="1600" dirty="0">
                <a:solidFill>
                  <a:srgbClr val="4D4D4D"/>
                </a:solidFill>
                <a:latin typeface="Microsoft YaHei" panose="020B0503020204020204" pitchFamily="34" charset="-122"/>
                <a:ea typeface="Microsoft YaHei" panose="020B0503020204020204" pitchFamily="34" charset="-122"/>
              </a:rPr>
              <a:t>180</a:t>
            </a:r>
            <a:r>
              <a:rPr lang="zh-CN" altLang="en-US" sz="1600" dirty="0">
                <a:solidFill>
                  <a:srgbClr val="4D4D4D"/>
                </a:solidFill>
                <a:latin typeface="Microsoft YaHei" panose="020B0503020204020204" pitchFamily="34" charset="-122"/>
                <a:ea typeface="Microsoft YaHei" panose="020B0503020204020204" pitchFamily="34" charset="-122"/>
              </a:rPr>
              <a:t>”，体重“</a:t>
            </a:r>
            <a:r>
              <a:rPr lang="en-US" altLang="zh-CN" sz="1600" dirty="0">
                <a:solidFill>
                  <a:srgbClr val="4D4D4D"/>
                </a:solidFill>
                <a:latin typeface="Microsoft YaHei" panose="020B0503020204020204" pitchFamily="34" charset="-122"/>
                <a:ea typeface="Microsoft YaHei" panose="020B0503020204020204" pitchFamily="34" charset="-122"/>
              </a:rPr>
              <a:t>120</a:t>
            </a:r>
            <a:r>
              <a:rPr lang="zh-CN" altLang="en-US" sz="1600" dirty="0">
                <a:solidFill>
                  <a:srgbClr val="4D4D4D"/>
                </a:solidFill>
                <a:latin typeface="Microsoft YaHei" panose="020B0503020204020204" pitchFamily="34" charset="-122"/>
                <a:ea typeface="Microsoft YaHei" panose="020B0503020204020204" pitchFamily="34" charset="-122"/>
              </a:rPr>
              <a:t>”，鞋码“</a:t>
            </a:r>
            <a:r>
              <a:rPr lang="en-US" altLang="zh-CN" sz="1600" dirty="0">
                <a:solidFill>
                  <a:srgbClr val="4D4D4D"/>
                </a:solidFill>
                <a:latin typeface="Microsoft YaHei" panose="020B0503020204020204" pitchFamily="34" charset="-122"/>
                <a:ea typeface="Microsoft YaHei" panose="020B0503020204020204" pitchFamily="34" charset="-122"/>
              </a:rPr>
              <a:t>41</a:t>
            </a:r>
            <a:r>
              <a:rPr lang="zh-CN" altLang="en-US" sz="1600" dirty="0">
                <a:solidFill>
                  <a:srgbClr val="4D4D4D"/>
                </a:solidFill>
                <a:latin typeface="Microsoft YaHei" panose="020B0503020204020204" pitchFamily="34" charset="-122"/>
                <a:ea typeface="Microsoft YaHei" panose="020B0503020204020204" pitchFamily="34" charset="-122"/>
              </a:rPr>
              <a:t>”，对应性别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594169" y="2579240"/>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3"/>
          <a:stretch>
            <a:fillRect/>
          </a:stretch>
        </p:blipFill>
        <p:spPr>
          <a:xfrm>
            <a:off x="8564504" y="2992007"/>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594169" y="3573139"/>
            <a:ext cx="4597831" cy="2462213"/>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P(A1A2A3|C1)=P(A1|C1)P(A2|C1)P(A3|C1)</a:t>
            </a:r>
          </a:p>
          <a:p>
            <a:r>
              <a:rPr lang="en-US" altLang="zh-CN" sz="1200" dirty="0">
                <a:solidFill>
                  <a:srgbClr val="4D4D4D"/>
                </a:solidFill>
                <a:latin typeface="Microsoft YaHei" panose="020B0503020204020204" pitchFamily="34" charset="-122"/>
                <a:ea typeface="Microsoft YaHei" panose="020B0503020204020204" pitchFamily="34" charset="-122"/>
              </a:rPr>
              <a:t>                   P(A1A2A3|C2)=P(A1|C2)P(A2|C2)P(A3|C2)</a:t>
            </a:r>
          </a:p>
          <a:p>
            <a:pPr marL="285750" indent="-285750">
              <a:buFont typeface="Wingdings" panose="05000000000000000000" pitchFamily="2" charset="2"/>
              <a:buChar char="p"/>
            </a:pPr>
            <a:endParaRPr lang="en-US" altLang="zh-CN" sz="12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 = 4.9169e-6</a:t>
            </a:r>
          </a:p>
          <a:p>
            <a:r>
              <a:rPr lang="en-US" altLang="zh-CN" sz="1200" dirty="0">
                <a:solidFill>
                  <a:srgbClr val="4D4D4D"/>
                </a:solidFill>
                <a:latin typeface="Microsoft YaHei" panose="020B0503020204020204" pitchFamily="34" charset="-122"/>
                <a:ea typeface="Microsoft YaHei" panose="020B0503020204020204" pitchFamily="34" charset="-122"/>
              </a:rPr>
              <a:t>                    P(A1A2A3|C1) = 2.7244e-9</a:t>
            </a:r>
          </a:p>
          <a:p>
            <a:r>
              <a:rPr lang="en-US" altLang="zh-CN" sz="1400" dirty="0">
                <a:solidFill>
                  <a:srgbClr val="4D4D4D"/>
                </a:solidFill>
                <a:latin typeface="Microsoft YaHei" panose="020B0503020204020204" pitchFamily="34" charset="-122"/>
                <a:ea typeface="Microsoft YaHei" panose="020B0503020204020204" pitchFamily="34" charset="-122"/>
              </a:rPr>
              <a:t> </a:t>
            </a: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为男性概率更大</a:t>
            </a:r>
            <a:endParaRPr lang="zh-CN" altLang="en-US" b="1" dirty="0"/>
          </a:p>
        </p:txBody>
      </p:sp>
      <p:pic>
        <p:nvPicPr>
          <p:cNvPr id="9" name="图片 8">
            <a:extLst>
              <a:ext uri="{FF2B5EF4-FFF2-40B4-BE49-F238E27FC236}">
                <a16:creationId xmlns:a16="http://schemas.microsoft.com/office/drawing/2014/main" id="{CEA48838-02FF-405E-8D04-BE23C6079F85}"/>
              </a:ext>
            </a:extLst>
          </p:cNvPr>
          <p:cNvPicPr>
            <a:picLocks noChangeAspect="1"/>
          </p:cNvPicPr>
          <p:nvPr/>
        </p:nvPicPr>
        <p:blipFill>
          <a:blip r:embed="rId4"/>
          <a:stretch>
            <a:fillRect/>
          </a:stretch>
        </p:blipFill>
        <p:spPr>
          <a:xfrm>
            <a:off x="1306942" y="3254042"/>
            <a:ext cx="5972175" cy="2619375"/>
          </a:xfrm>
          <a:prstGeom prst="rect">
            <a:avLst/>
          </a:prstGeom>
        </p:spPr>
      </p:pic>
    </p:spTree>
    <p:extLst>
      <p:ext uri="{BB962C8B-B14F-4D97-AF65-F5344CB8AC3E}">
        <p14:creationId xmlns:p14="http://schemas.microsoft.com/office/powerpoint/2010/main" val="30478312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4378"/>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C5.0 </a:t>
            </a:r>
            <a:r>
              <a:rPr lang="zh-CN" altLang="en-US" dirty="0"/>
              <a:t>算法</a:t>
            </a:r>
          </a:p>
        </p:txBody>
      </p:sp>
      <p:sp>
        <p:nvSpPr>
          <p:cNvPr id="4" name="矩形 3">
            <a:extLst>
              <a:ext uri="{FF2B5EF4-FFF2-40B4-BE49-F238E27FC236}">
                <a16:creationId xmlns:a16="http://schemas.microsoft.com/office/drawing/2014/main" id="{4A07748A-DE55-4A87-8DBC-A99F1A114FA3}"/>
              </a:ext>
            </a:extLst>
          </p:cNvPr>
          <p:cNvSpPr/>
          <p:nvPr/>
        </p:nvSpPr>
        <p:spPr>
          <a:xfrm>
            <a:off x="1035733" y="1971021"/>
            <a:ext cx="1358064"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a:t>
            </a:r>
            <a:endParaRPr lang="zh-CN" altLang="en-US" dirty="0"/>
          </a:p>
        </p:txBody>
      </p:sp>
      <p:sp>
        <p:nvSpPr>
          <p:cNvPr id="5" name="矩形 4">
            <a:extLst>
              <a:ext uri="{FF2B5EF4-FFF2-40B4-BE49-F238E27FC236}">
                <a16:creationId xmlns:a16="http://schemas.microsoft.com/office/drawing/2014/main" id="{E61B76A2-7DAA-4A70-8FC3-2029EB3D5B9A}"/>
              </a:ext>
            </a:extLst>
          </p:cNvPr>
          <p:cNvSpPr/>
          <p:nvPr/>
        </p:nvSpPr>
        <p:spPr>
          <a:xfrm>
            <a:off x="1525186" y="2509440"/>
            <a:ext cx="8854490" cy="307777"/>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主要针对离散型属性数据，其后又不断的改进，形成</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在</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基础上增加了队连续属性的离散化</a:t>
            </a:r>
            <a:endParaRPr lang="zh-CN" altLang="en-US" sz="1400" dirty="0"/>
          </a:p>
        </p:txBody>
      </p:sp>
      <p:sp>
        <p:nvSpPr>
          <p:cNvPr id="6" name="矩形 5">
            <a:extLst>
              <a:ext uri="{FF2B5EF4-FFF2-40B4-BE49-F238E27FC236}">
                <a16:creationId xmlns:a16="http://schemas.microsoft.com/office/drawing/2014/main" id="{D3059E72-1B34-4F28-9818-17243B97230B}"/>
              </a:ext>
            </a:extLst>
          </p:cNvPr>
          <p:cNvSpPr/>
          <p:nvPr/>
        </p:nvSpPr>
        <p:spPr>
          <a:xfrm>
            <a:off x="1035733" y="3124979"/>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C4.5</a:t>
            </a:r>
            <a:endParaRPr lang="zh-CN" altLang="en-US" dirty="0"/>
          </a:p>
        </p:txBody>
      </p:sp>
      <p:sp>
        <p:nvSpPr>
          <p:cNvPr id="7" name="矩形 6">
            <a:extLst>
              <a:ext uri="{FF2B5EF4-FFF2-40B4-BE49-F238E27FC236}">
                <a16:creationId xmlns:a16="http://schemas.microsoft.com/office/drawing/2014/main" id="{73985DA3-480D-4FC6-8E3A-40C1CC69B852}"/>
              </a:ext>
            </a:extLst>
          </p:cNvPr>
          <p:cNvSpPr/>
          <p:nvPr/>
        </p:nvSpPr>
        <p:spPr>
          <a:xfrm>
            <a:off x="1525185" y="3578552"/>
            <a:ext cx="8643307"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算法的修订版，采用</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来加以改进方法，选取有最大</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的分割变量作为准则，避免</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算法过度配适的问题</a:t>
            </a:r>
            <a:endParaRPr lang="zh-CN" altLang="en-US" sz="1400" dirty="0"/>
          </a:p>
        </p:txBody>
      </p:sp>
      <p:sp>
        <p:nvSpPr>
          <p:cNvPr id="8" name="矩形 7">
            <a:extLst>
              <a:ext uri="{FF2B5EF4-FFF2-40B4-BE49-F238E27FC236}">
                <a16:creationId xmlns:a16="http://schemas.microsoft.com/office/drawing/2014/main" id="{841ECDC1-0167-49CF-BADE-B46343D725C7}"/>
              </a:ext>
            </a:extLst>
          </p:cNvPr>
          <p:cNvSpPr/>
          <p:nvPr/>
        </p:nvSpPr>
        <p:spPr>
          <a:xfrm>
            <a:off x="1045266" y="4479203"/>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endParaRPr lang="zh-CN" altLang="en-US" dirty="0"/>
          </a:p>
        </p:txBody>
      </p:sp>
      <p:sp>
        <p:nvSpPr>
          <p:cNvPr id="9" name="矩形 8">
            <a:extLst>
              <a:ext uri="{FF2B5EF4-FFF2-40B4-BE49-F238E27FC236}">
                <a16:creationId xmlns:a16="http://schemas.microsoft.com/office/drawing/2014/main" id="{0E9FE789-E8E5-4AB3-84D7-B24D488E68F7}"/>
              </a:ext>
            </a:extLst>
          </p:cNvPr>
          <p:cNvSpPr/>
          <p:nvPr/>
        </p:nvSpPr>
        <p:spPr>
          <a:xfrm>
            <a:off x="1542442" y="5030647"/>
            <a:ext cx="8695386"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算法的修订版，适用于处理大数据集，采用</a:t>
            </a:r>
            <a:r>
              <a:rPr lang="en-US" altLang="zh-CN" sz="1400" dirty="0">
                <a:solidFill>
                  <a:srgbClr val="000000"/>
                </a:solidFill>
                <a:latin typeface="Verdana" panose="020B0604030504040204" pitchFamily="34" charset="0"/>
              </a:rPr>
              <a:t>Boosting</a:t>
            </a:r>
            <a:r>
              <a:rPr lang="zh-CN" altLang="en-US" sz="1400" dirty="0">
                <a:solidFill>
                  <a:srgbClr val="000000"/>
                </a:solidFill>
                <a:latin typeface="Verdana" panose="020B0604030504040204" pitchFamily="34" charset="0"/>
              </a:rPr>
              <a:t>方式提高模型准确率，又称为</a:t>
            </a:r>
            <a:r>
              <a:rPr lang="en-US" altLang="zh-CN" sz="1400" dirty="0">
                <a:solidFill>
                  <a:srgbClr val="000000"/>
                </a:solidFill>
                <a:latin typeface="Verdana" panose="020B0604030504040204" pitchFamily="34" charset="0"/>
              </a:rPr>
              <a:t>BoostingTrees</a:t>
            </a:r>
            <a:r>
              <a:rPr lang="zh-CN" altLang="en-US" sz="1400" dirty="0">
                <a:solidFill>
                  <a:srgbClr val="000000"/>
                </a:solidFill>
                <a:latin typeface="Verdana" panose="020B0604030504040204" pitchFamily="34" charset="0"/>
              </a:rPr>
              <a:t>，在软件上计算速度比较快，占用的内存资源较少</a:t>
            </a:r>
            <a:endParaRPr lang="zh-CN" altLang="en-US" sz="1400" dirty="0"/>
          </a:p>
        </p:txBody>
      </p:sp>
    </p:spTree>
    <p:extLst>
      <p:ext uri="{BB962C8B-B14F-4D97-AF65-F5344CB8AC3E}">
        <p14:creationId xmlns:p14="http://schemas.microsoft.com/office/powerpoint/2010/main" val="15882934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10" name="矩形 9">
            <a:extLst>
              <a:ext uri="{FF2B5EF4-FFF2-40B4-BE49-F238E27FC236}">
                <a16:creationId xmlns:a16="http://schemas.microsoft.com/office/drawing/2014/main" id="{0F570938-49C0-4598-B0EB-67FD65E280B5}"/>
              </a:ext>
            </a:extLst>
          </p:cNvPr>
          <p:cNvSpPr/>
          <p:nvPr/>
        </p:nvSpPr>
        <p:spPr>
          <a:xfrm>
            <a:off x="1238358" y="2155687"/>
            <a:ext cx="3634200"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）模型</a:t>
            </a:r>
            <a:endParaRPr lang="zh-CN" altLang="en-US" dirty="0"/>
          </a:p>
        </p:txBody>
      </p:sp>
      <p:sp>
        <p:nvSpPr>
          <p:cNvPr id="11" name="矩形 10">
            <a:extLst>
              <a:ext uri="{FF2B5EF4-FFF2-40B4-BE49-F238E27FC236}">
                <a16:creationId xmlns:a16="http://schemas.microsoft.com/office/drawing/2014/main" id="{7CFF5065-AE56-4A2A-8DC9-6368B5FAC9A0}"/>
              </a:ext>
            </a:extLst>
          </p:cNvPr>
          <p:cNvSpPr/>
          <p:nvPr/>
        </p:nvSpPr>
        <p:spPr>
          <a:xfrm>
            <a:off x="1731312" y="2708115"/>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通过对训练样本学习，建立分类规则</a:t>
            </a:r>
            <a:endParaRPr lang="zh-CN" altLang="en-US" sz="1400" dirty="0"/>
          </a:p>
        </p:txBody>
      </p:sp>
      <p:sp>
        <p:nvSpPr>
          <p:cNvPr id="12" name="矩形 11">
            <a:extLst>
              <a:ext uri="{FF2B5EF4-FFF2-40B4-BE49-F238E27FC236}">
                <a16:creationId xmlns:a16="http://schemas.microsoft.com/office/drawing/2014/main" id="{7048F9A8-1DDE-46B5-93F2-EE9736D4D40B}"/>
              </a:ext>
            </a:extLst>
          </p:cNvPr>
          <p:cNvSpPr/>
          <p:nvPr/>
        </p:nvSpPr>
        <p:spPr>
          <a:xfrm>
            <a:off x="1731312" y="3174209"/>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依据分类规则，实现对新样本的分类</a:t>
            </a:r>
            <a:endParaRPr lang="zh-CN" altLang="en-US" sz="1400" dirty="0"/>
          </a:p>
        </p:txBody>
      </p:sp>
      <p:sp>
        <p:nvSpPr>
          <p:cNvPr id="13" name="矩形 12">
            <a:extLst>
              <a:ext uri="{FF2B5EF4-FFF2-40B4-BE49-F238E27FC236}">
                <a16:creationId xmlns:a16="http://schemas.microsoft.com/office/drawing/2014/main" id="{98B715DA-E5C5-4944-AEF7-2510296A1165}"/>
              </a:ext>
            </a:extLst>
          </p:cNvPr>
          <p:cNvSpPr/>
          <p:nvPr/>
        </p:nvSpPr>
        <p:spPr>
          <a:xfrm>
            <a:off x="1731312" y="3659560"/>
            <a:ext cx="3345788" cy="954107"/>
          </a:xfrm>
          <a:prstGeom prst="rect">
            <a:avLst/>
          </a:prstGeom>
        </p:spPr>
        <p:txBody>
          <a:bodyPr wrap="none">
            <a:spAutoFit/>
          </a:bodyPr>
          <a:lstStyle/>
          <a:p>
            <a:pPr marL="285750" indent="-285750">
              <a:buFont typeface="Wingdings" panose="05000000000000000000" pitchFamily="2" charset="2"/>
              <a:buChar char="p"/>
            </a:pPr>
            <a:r>
              <a:rPr lang="zh-CN" altLang="en-US" sz="1400" dirty="0"/>
              <a:t>属于有监督式学习方法，有两类变量</a:t>
            </a:r>
            <a:endParaRPr lang="en-US" altLang="zh-CN" sz="1400" dirty="0"/>
          </a:p>
          <a:p>
            <a:pPr marL="285750" indent="-285750">
              <a:buFont typeface="Wingdings" panose="05000000000000000000" pitchFamily="2" charset="2"/>
              <a:buChar char="p"/>
            </a:pP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目标标量（输入变量）</a:t>
            </a: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属性变量（输出变量）</a:t>
            </a:r>
          </a:p>
        </p:txBody>
      </p:sp>
      <p:sp>
        <p:nvSpPr>
          <p:cNvPr id="14" name="矩形 13">
            <a:extLst>
              <a:ext uri="{FF2B5EF4-FFF2-40B4-BE49-F238E27FC236}">
                <a16:creationId xmlns:a16="http://schemas.microsoft.com/office/drawing/2014/main" id="{3BA09732-6E38-4FFB-8EFC-7ED0D8B9FB38}"/>
              </a:ext>
            </a:extLst>
          </p:cNvPr>
          <p:cNvSpPr/>
          <p:nvPr/>
        </p:nvSpPr>
        <p:spPr>
          <a:xfrm>
            <a:off x="1238358" y="4935544"/>
            <a:ext cx="5828840" cy="923330"/>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决策树模型和一般统计分类模型区别</a:t>
            </a:r>
            <a:endParaRPr lang="en-US" altLang="zh-CN" dirty="0">
              <a:solidFill>
                <a:srgbClr val="000000"/>
              </a:solidFill>
              <a:latin typeface="Verdana" panose="020B0604030504040204" pitchFamily="34" charset="0"/>
            </a:endParaRP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en-US" altLang="zh-CN" dirty="0">
                <a:solidFill>
                  <a:srgbClr val="000000"/>
                </a:solidFill>
                <a:latin typeface="Verdana" panose="020B0604030504040204" pitchFamily="34" charset="0"/>
              </a:rPr>
              <a:t> </a:t>
            </a:r>
            <a:r>
              <a:rPr lang="en-US" altLang="zh-CN" sz="1400" dirty="0">
                <a:solidFill>
                  <a:srgbClr val="000000"/>
                </a:solidFill>
                <a:latin typeface="Verdana" panose="020B0604030504040204" pitchFamily="34" charset="0"/>
              </a:rPr>
              <a:t>-</a:t>
            </a:r>
            <a:r>
              <a:rPr lang="zh-CN" altLang="en-US" sz="1400" dirty="0">
                <a:solidFill>
                  <a:srgbClr val="000000"/>
                </a:solidFill>
                <a:latin typeface="Verdana" panose="020B0604030504040204" pitchFamily="34" charset="0"/>
              </a:rPr>
              <a:t>决策树的分类是基于逻辑的，一般统计分类是基于非逻辑的</a:t>
            </a:r>
            <a:endParaRPr lang="zh-CN" altLang="en-US" sz="1400" dirty="0"/>
          </a:p>
        </p:txBody>
      </p:sp>
      <p:sp>
        <p:nvSpPr>
          <p:cNvPr id="15" name="矩形 14">
            <a:extLst>
              <a:ext uri="{FF2B5EF4-FFF2-40B4-BE49-F238E27FC236}">
                <a16:creationId xmlns:a16="http://schemas.microsoft.com/office/drawing/2014/main" id="{A3E2B304-71EA-4488-B494-412E8146B33E}"/>
              </a:ext>
            </a:extLst>
          </p:cNvPr>
          <p:cNvSpPr/>
          <p:nvPr/>
        </p:nvSpPr>
        <p:spPr>
          <a:xfrm>
            <a:off x="6429226" y="2154117"/>
            <a:ext cx="4311100" cy="2154436"/>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000000"/>
                </a:solidFill>
                <a:latin typeface="+mn-ea"/>
              </a:rPr>
              <a:t>决策树模型特点</a:t>
            </a:r>
            <a:endParaRPr lang="en-US" altLang="zh-CN" dirty="0">
              <a:solidFill>
                <a:srgbClr val="000000"/>
              </a:solidFill>
              <a:latin typeface="+mn-ea"/>
            </a:endParaRPr>
          </a:p>
          <a:p>
            <a:pPr marL="285750" indent="-285750">
              <a:buFont typeface="Wingdings" panose="05000000000000000000" pitchFamily="2" charset="2"/>
              <a:buChar char="n"/>
            </a:pPr>
            <a:endParaRPr lang="en-US" altLang="zh-CN" dirty="0">
              <a:solidFill>
                <a:srgbClr val="000000"/>
              </a:solidFill>
              <a:latin typeface="+mn-ea"/>
            </a:endParaRPr>
          </a:p>
          <a:p>
            <a:pPr marL="742939" lvl="1" indent="-285750">
              <a:buFont typeface="Wingdings" panose="05000000000000000000" pitchFamily="2" charset="2"/>
              <a:buChar char="p"/>
            </a:pPr>
            <a:r>
              <a:rPr lang="zh-CN" altLang="en-US" sz="1400" dirty="0">
                <a:solidFill>
                  <a:srgbClr val="000000"/>
                </a:solidFill>
                <a:latin typeface="+mn-ea"/>
              </a:rPr>
              <a:t>决策树擅长处理非数值类型，与神经网络智能处理数值类型比较，免去很多数据预测处理工作</a:t>
            </a:r>
            <a:endParaRPr lang="en-US" altLang="zh-CN" sz="1400" dirty="0">
              <a:solidFill>
                <a:srgbClr val="000000"/>
              </a:solidFill>
              <a:latin typeface="+mn-ea"/>
            </a:endParaRPr>
          </a:p>
          <a:p>
            <a:pPr marL="742939" lvl="1" indent="-285750">
              <a:buFont typeface="Wingdings" panose="05000000000000000000" pitchFamily="2" charset="2"/>
              <a:buChar char="p"/>
            </a:pPr>
            <a:endParaRPr lang="en-US" altLang="zh-CN" sz="1400" dirty="0">
              <a:solidFill>
                <a:srgbClr val="000000"/>
              </a:solidFill>
              <a:latin typeface="+mn-ea"/>
            </a:endParaRPr>
          </a:p>
          <a:p>
            <a:pPr marL="742939" lvl="1" indent="-285750">
              <a:buFont typeface="Wingdings" panose="05000000000000000000" pitchFamily="2" charset="2"/>
              <a:buChar char="p"/>
            </a:pPr>
            <a:r>
              <a:rPr lang="zh-CN" altLang="en-US" sz="1400" dirty="0">
                <a:latin typeface="+mn-ea"/>
              </a:rPr>
              <a:t>每个决策都要求分组之间“差异最大”，各种决策树算法之间主要区别就是对“差异”衡量方式的区别</a:t>
            </a:r>
          </a:p>
        </p:txBody>
      </p:sp>
    </p:spTree>
    <p:extLst>
      <p:ext uri="{BB962C8B-B14F-4D97-AF65-F5344CB8AC3E}">
        <p14:creationId xmlns:p14="http://schemas.microsoft.com/office/powerpoint/2010/main" val="36136773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4" name="矩形 3">
            <a:extLst>
              <a:ext uri="{FF2B5EF4-FFF2-40B4-BE49-F238E27FC236}">
                <a16:creationId xmlns:a16="http://schemas.microsoft.com/office/drawing/2014/main" id="{29DE7A44-EC6B-4E34-8F10-0771E55B0D6D}"/>
              </a:ext>
            </a:extLst>
          </p:cNvPr>
          <p:cNvSpPr/>
          <p:nvPr/>
        </p:nvSpPr>
        <p:spPr>
          <a:xfrm>
            <a:off x="1148243" y="2238367"/>
            <a:ext cx="8400056"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是经典决策树模型算法之一，可生成多分支决策树，目标变量为分类变量</a:t>
            </a:r>
            <a:endParaRPr lang="zh-CN" altLang="en-US" dirty="0"/>
          </a:p>
        </p:txBody>
      </p:sp>
      <p:sp>
        <p:nvSpPr>
          <p:cNvPr id="16" name="矩形 15">
            <a:extLst>
              <a:ext uri="{FF2B5EF4-FFF2-40B4-BE49-F238E27FC236}">
                <a16:creationId xmlns:a16="http://schemas.microsoft.com/office/drawing/2014/main" id="{C4B3977E-F10B-4D8C-83B5-05CB6AB8DBA4}"/>
              </a:ext>
            </a:extLst>
          </p:cNvPr>
          <p:cNvSpPr/>
          <p:nvPr/>
        </p:nvSpPr>
        <p:spPr>
          <a:xfrm>
            <a:off x="1148243" y="3150213"/>
            <a:ext cx="8956652" cy="2215991"/>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可以生成决策树（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）或者规则集（</a:t>
            </a:r>
            <a:r>
              <a:rPr lang="en-US" altLang="zh-CN" dirty="0">
                <a:solidFill>
                  <a:srgbClr val="000000"/>
                </a:solidFill>
                <a:latin typeface="Verdana" panose="020B0604030504040204" pitchFamily="34" charset="0"/>
              </a:rPr>
              <a:t>rule sets</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模型能根据能带来的最大信息增益（</a:t>
            </a:r>
            <a:r>
              <a:rPr lang="en-US" altLang="zh-CN" dirty="0">
                <a:solidFill>
                  <a:srgbClr val="000000"/>
                </a:solidFill>
                <a:latin typeface="Verdana" panose="020B0604030504040204" pitchFamily="34" charset="0"/>
              </a:rPr>
              <a:t>Information gain</a:t>
            </a:r>
            <a:r>
              <a:rPr lang="zh-CN" altLang="en-US" dirty="0">
                <a:solidFill>
                  <a:srgbClr val="000000"/>
                </a:solidFill>
                <a:latin typeface="Verdana" panose="020B0604030504040204" pitchFamily="34" charset="0"/>
              </a:rPr>
              <a:t>）的字段拆分样本</a:t>
            </a: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lvl="1"/>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第一次拆分确定样本的子集随后再次拆分，通常是根据另一个字段进行拆分，这一过程重复进行直到样本子集不能再被拆分为止</a:t>
            </a: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最后，重新检验最低层次的拆分，那些对模型没有显著贡献的样本子集被剔除或者修剪</a:t>
            </a:r>
            <a:endParaRPr lang="zh-CN" altLang="en-US" sz="1400" dirty="0"/>
          </a:p>
        </p:txBody>
      </p:sp>
    </p:spTree>
    <p:extLst>
      <p:ext uri="{BB962C8B-B14F-4D97-AF65-F5344CB8AC3E}">
        <p14:creationId xmlns:p14="http://schemas.microsoft.com/office/powerpoint/2010/main" val="1337510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6" name="图片 5">
            <a:extLst>
              <a:ext uri="{FF2B5EF4-FFF2-40B4-BE49-F238E27FC236}">
                <a16:creationId xmlns:a16="http://schemas.microsoft.com/office/drawing/2014/main" id="{24E6FDED-6817-4AFC-A391-8D6973E266BE}"/>
              </a:ext>
            </a:extLst>
          </p:cNvPr>
          <p:cNvPicPr>
            <a:picLocks noChangeAspect="1"/>
          </p:cNvPicPr>
          <p:nvPr/>
        </p:nvPicPr>
        <p:blipFill>
          <a:blip r:embed="rId3"/>
          <a:stretch>
            <a:fillRect/>
          </a:stretch>
        </p:blipFill>
        <p:spPr>
          <a:xfrm>
            <a:off x="850900" y="1891610"/>
            <a:ext cx="7560000" cy="3780000"/>
          </a:xfrm>
          <a:prstGeom prst="rect">
            <a:avLst/>
          </a:prstGeom>
        </p:spPr>
      </p:pic>
    </p:spTree>
    <p:extLst>
      <p:ext uri="{BB962C8B-B14F-4D97-AF65-F5344CB8AC3E}">
        <p14:creationId xmlns:p14="http://schemas.microsoft.com/office/powerpoint/2010/main" val="3924021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4" name="图片 3">
            <a:extLst>
              <a:ext uri="{FF2B5EF4-FFF2-40B4-BE49-F238E27FC236}">
                <a16:creationId xmlns:a16="http://schemas.microsoft.com/office/drawing/2014/main" id="{BBE56AD3-93DA-46B1-82DA-C7D1D069921A}"/>
              </a:ext>
            </a:extLst>
          </p:cNvPr>
          <p:cNvPicPr>
            <a:picLocks noChangeAspect="1"/>
          </p:cNvPicPr>
          <p:nvPr/>
        </p:nvPicPr>
        <p:blipFill rotWithShape="1">
          <a:blip r:embed="rId3"/>
          <a:srcRect b="2391"/>
          <a:stretch/>
        </p:blipFill>
        <p:spPr>
          <a:xfrm>
            <a:off x="992214" y="1953604"/>
            <a:ext cx="7149884" cy="3816000"/>
          </a:xfrm>
          <a:prstGeom prst="rect">
            <a:avLst/>
          </a:prstGeom>
        </p:spPr>
      </p:pic>
    </p:spTree>
    <p:extLst>
      <p:ext uri="{BB962C8B-B14F-4D97-AF65-F5344CB8AC3E}">
        <p14:creationId xmlns:p14="http://schemas.microsoft.com/office/powerpoint/2010/main" val="41535098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2.3.3 C5.0 </a:t>
            </a:r>
            <a:r>
              <a:rPr lang="zh-CN" altLang="en-US" dirty="0"/>
              <a:t>简单举例</a:t>
            </a:r>
          </a:p>
        </p:txBody>
      </p:sp>
      <p:pic>
        <p:nvPicPr>
          <p:cNvPr id="5" name="图片 4">
            <a:extLst>
              <a:ext uri="{FF2B5EF4-FFF2-40B4-BE49-F238E27FC236}">
                <a16:creationId xmlns:a16="http://schemas.microsoft.com/office/drawing/2014/main" id="{0A327C00-6DE7-4FED-9C12-72485201211E}"/>
              </a:ext>
            </a:extLst>
          </p:cNvPr>
          <p:cNvPicPr>
            <a:picLocks noChangeAspect="1"/>
          </p:cNvPicPr>
          <p:nvPr/>
        </p:nvPicPr>
        <p:blipFill>
          <a:blip r:embed="rId3"/>
          <a:stretch>
            <a:fillRect/>
          </a:stretch>
        </p:blipFill>
        <p:spPr>
          <a:xfrm>
            <a:off x="1653691" y="1849868"/>
            <a:ext cx="8324850" cy="4429125"/>
          </a:xfrm>
          <a:prstGeom prst="rect">
            <a:avLst/>
          </a:prstGeom>
        </p:spPr>
      </p:pic>
    </p:spTree>
    <p:extLst>
      <p:ext uri="{BB962C8B-B14F-4D97-AF65-F5344CB8AC3E}">
        <p14:creationId xmlns:p14="http://schemas.microsoft.com/office/powerpoint/2010/main" val="2852719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t>算法</a:t>
            </a:r>
          </a:p>
        </p:txBody>
      </p:sp>
      <p:sp>
        <p:nvSpPr>
          <p:cNvPr id="4" name="矩形 3">
            <a:extLst>
              <a:ext uri="{FF2B5EF4-FFF2-40B4-BE49-F238E27FC236}">
                <a16:creationId xmlns:a16="http://schemas.microsoft.com/office/drawing/2014/main" id="{FA66DB03-8D6D-40E8-8A9D-00D78CCDF9AF}"/>
              </a:ext>
            </a:extLst>
          </p:cNvPr>
          <p:cNvSpPr/>
          <p:nvPr/>
        </p:nvSpPr>
        <p:spPr>
          <a:xfrm>
            <a:off x="1157206" y="1993898"/>
            <a:ext cx="8994184"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支持向量机（</a:t>
            </a:r>
            <a:r>
              <a:rPr lang="en-US" altLang="zh-CN" sz="1600" dirty="0"/>
              <a:t>Support Vector Machine</a:t>
            </a:r>
            <a:r>
              <a:rPr lang="zh-CN" altLang="zh-CN" sz="1600" dirty="0"/>
              <a:t>）是建立在统计学习理论的</a:t>
            </a:r>
            <a:r>
              <a:rPr lang="en-US" altLang="zh-CN" sz="1600" dirty="0"/>
              <a:t>VC </a:t>
            </a:r>
            <a:r>
              <a:rPr lang="zh-CN" altLang="zh-CN" sz="1600" dirty="0"/>
              <a:t>维理论和结构风险最小原理基础上的，根据有限的样本信息在模型的复杂性（对特定训练样本的学习精度，</a:t>
            </a:r>
            <a:r>
              <a:rPr lang="en-US" altLang="zh-CN" sz="1600" dirty="0"/>
              <a:t>Accuracy</a:t>
            </a:r>
            <a:r>
              <a:rPr lang="zh-CN" altLang="zh-CN" sz="1600" dirty="0"/>
              <a:t>）和学习能力（无错误地识别任意样本的能力）之间寻求最佳折中，以期获得最好泛化能力</a:t>
            </a:r>
            <a:endParaRPr lang="zh-CN" altLang="en-US" sz="1600" dirty="0"/>
          </a:p>
        </p:txBody>
      </p:sp>
      <p:pic>
        <p:nvPicPr>
          <p:cNvPr id="7" name="图片 6">
            <a:extLst>
              <a:ext uri="{FF2B5EF4-FFF2-40B4-BE49-F238E27FC236}">
                <a16:creationId xmlns:a16="http://schemas.microsoft.com/office/drawing/2014/main" id="{7DBC1C80-6D9A-41E3-A2EA-8D7D66AE626D}"/>
              </a:ext>
            </a:extLst>
          </p:cNvPr>
          <p:cNvPicPr>
            <a:picLocks noChangeAspect="1"/>
          </p:cNvPicPr>
          <p:nvPr/>
        </p:nvPicPr>
        <p:blipFill>
          <a:blip r:embed="rId3"/>
          <a:stretch>
            <a:fillRect/>
          </a:stretch>
        </p:blipFill>
        <p:spPr>
          <a:xfrm>
            <a:off x="1523557" y="3593362"/>
            <a:ext cx="5187209" cy="2664000"/>
          </a:xfrm>
          <a:prstGeom prst="rect">
            <a:avLst/>
          </a:prstGeom>
        </p:spPr>
      </p:pic>
      <p:sp>
        <p:nvSpPr>
          <p:cNvPr id="8" name="矩形 7">
            <a:extLst>
              <a:ext uri="{FF2B5EF4-FFF2-40B4-BE49-F238E27FC236}">
                <a16:creationId xmlns:a16="http://schemas.microsoft.com/office/drawing/2014/main" id="{4F7372EC-88AB-42ED-BF70-337123364027}"/>
              </a:ext>
            </a:extLst>
          </p:cNvPr>
          <p:cNvSpPr/>
          <p:nvPr/>
        </p:nvSpPr>
        <p:spPr>
          <a:xfrm>
            <a:off x="6897188" y="3768155"/>
            <a:ext cx="3771255" cy="1992661"/>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400" dirty="0"/>
              <a:t>SVM</a:t>
            </a:r>
            <a:r>
              <a:rPr lang="zh-CN" altLang="zh-CN" sz="1400" dirty="0"/>
              <a:t>最基本任务</a:t>
            </a:r>
            <a:r>
              <a:rPr lang="zh-CN" altLang="en-US" sz="1400" dirty="0"/>
              <a:t>。</a:t>
            </a:r>
            <a:r>
              <a:rPr lang="zh-CN" altLang="zh-CN" sz="1400" dirty="0"/>
              <a:t>找到一个能够让两类数据都离超平面很远的超平面，在分开数据的超平面的两边建有两个互相平行的超平面。分隔超平面使两个平行超平面的距离最大化，平行超平面间的距离或差距越大，分类器的总误差越小</a:t>
            </a:r>
            <a:endParaRPr lang="en-US" altLang="zh-CN" dirty="0"/>
          </a:p>
        </p:txBody>
      </p:sp>
    </p:spTree>
    <p:extLst>
      <p:ext uri="{BB962C8B-B14F-4D97-AF65-F5344CB8AC3E}">
        <p14:creationId xmlns:p14="http://schemas.microsoft.com/office/powerpoint/2010/main" val="3006231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1/4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734262"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Calibri" panose="020F0502020204030204" pitchFamily="34" charset="0"/>
              </a:rPr>
              <a:t>为了定义最佳超平面，我们需要最大化边距的宽度</a:t>
            </a:r>
            <a:r>
              <a:rPr lang="en-US" altLang="zh-CN" i="1" dirty="0">
                <a:solidFill>
                  <a:srgbClr val="000000"/>
                </a:solidFill>
                <a:latin typeface="Microsoft YaHei" panose="020B0503020204020204" pitchFamily="34" charset="-122"/>
                <a:ea typeface="Microsoft YaHei" panose="020B0503020204020204" pitchFamily="34" charset="-122"/>
              </a:rPr>
              <a:t>w</a:t>
            </a:r>
            <a:endParaRPr lang="zh-CN" altLang="en-US" dirty="0"/>
          </a:p>
        </p:txBody>
      </p:sp>
      <p:pic>
        <p:nvPicPr>
          <p:cNvPr id="6" name="图片 5">
            <a:extLst>
              <a:ext uri="{FF2B5EF4-FFF2-40B4-BE49-F238E27FC236}">
                <a16:creationId xmlns:a16="http://schemas.microsoft.com/office/drawing/2014/main" id="{8C99D7F2-4429-4FE9-837B-D06FCECC0C18}"/>
              </a:ext>
            </a:extLst>
          </p:cNvPr>
          <p:cNvPicPr>
            <a:picLocks noChangeAspect="1"/>
          </p:cNvPicPr>
          <p:nvPr/>
        </p:nvPicPr>
        <p:blipFill rotWithShape="1">
          <a:blip r:embed="rId3"/>
          <a:srcRect l="9643" r="12672" b="5482"/>
          <a:stretch/>
        </p:blipFill>
        <p:spPr>
          <a:xfrm>
            <a:off x="1115400" y="3175525"/>
            <a:ext cx="4859077" cy="2340000"/>
          </a:xfrm>
          <a:prstGeom prst="rect">
            <a:avLst/>
          </a:prstGeom>
        </p:spPr>
      </p:pic>
      <p:pic>
        <p:nvPicPr>
          <p:cNvPr id="9" name="图片 8">
            <a:extLst>
              <a:ext uri="{FF2B5EF4-FFF2-40B4-BE49-F238E27FC236}">
                <a16:creationId xmlns:a16="http://schemas.microsoft.com/office/drawing/2014/main" id="{128B408D-D163-41DF-AC8F-9F225C9CA39D}"/>
              </a:ext>
            </a:extLst>
          </p:cNvPr>
          <p:cNvPicPr>
            <a:picLocks noChangeAspect="1"/>
          </p:cNvPicPr>
          <p:nvPr/>
        </p:nvPicPr>
        <p:blipFill rotWithShape="1">
          <a:blip r:embed="rId4"/>
          <a:srcRect l="15691" r="3927" b="4692"/>
          <a:stretch/>
        </p:blipFill>
        <p:spPr>
          <a:xfrm>
            <a:off x="5876382" y="3261971"/>
            <a:ext cx="4771978" cy="2088000"/>
          </a:xfrm>
          <a:prstGeom prst="rect">
            <a:avLst/>
          </a:prstGeom>
        </p:spPr>
      </p:pic>
    </p:spTree>
    <p:extLst>
      <p:ext uri="{BB962C8B-B14F-4D97-AF65-F5344CB8AC3E}">
        <p14:creationId xmlns:p14="http://schemas.microsoft.com/office/powerpoint/2010/main" val="24122156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2/4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091458" cy="338554"/>
          </a:xfrm>
          <a:prstGeom prst="rect">
            <a:avLst/>
          </a:prstGeom>
        </p:spPr>
        <p:txBody>
          <a:bodyPr wrap="none">
            <a:spAutoFit/>
          </a:bodyPr>
          <a:lstStyle/>
          <a:p>
            <a:pPr marL="285750" indent="-285750">
              <a:buFont typeface="Wingdings" panose="05000000000000000000" pitchFamily="2" charset="2"/>
              <a:buChar char="n"/>
            </a:pPr>
            <a:r>
              <a:rPr lang="zh-CN" altLang="en-US" sz="1600" dirty="0"/>
              <a:t>我们发现</a:t>
            </a:r>
            <a:r>
              <a:rPr lang="en-US" altLang="zh-CN" sz="1600" i="1" dirty="0"/>
              <a:t>w</a:t>
            </a:r>
            <a:r>
              <a:rPr lang="zh-CN" altLang="en-US" sz="1600" dirty="0"/>
              <a:t>和</a:t>
            </a:r>
            <a:r>
              <a:rPr lang="en-US" altLang="zh-CN" sz="1600" i="1" dirty="0"/>
              <a:t>b</a:t>
            </a:r>
            <a:r>
              <a:rPr lang="zh-CN" altLang="en-US" sz="1600" dirty="0"/>
              <a:t>通过使用二次规划求解以下目标函数</a:t>
            </a:r>
          </a:p>
        </p:txBody>
      </p:sp>
      <p:pic>
        <p:nvPicPr>
          <p:cNvPr id="7" name="图片 6">
            <a:extLst>
              <a:ext uri="{FF2B5EF4-FFF2-40B4-BE49-F238E27FC236}">
                <a16:creationId xmlns:a16="http://schemas.microsoft.com/office/drawing/2014/main" id="{96BE7976-0FC0-4C18-A65C-DE887FFD6420}"/>
              </a:ext>
            </a:extLst>
          </p:cNvPr>
          <p:cNvPicPr>
            <a:picLocks noChangeAspect="1"/>
          </p:cNvPicPr>
          <p:nvPr/>
        </p:nvPicPr>
        <p:blipFill>
          <a:blip r:embed="rId3"/>
          <a:stretch>
            <a:fillRect/>
          </a:stretch>
        </p:blipFill>
        <p:spPr>
          <a:xfrm>
            <a:off x="3771563" y="2513547"/>
            <a:ext cx="3914775" cy="1076325"/>
          </a:xfrm>
          <a:prstGeom prst="rect">
            <a:avLst/>
          </a:prstGeom>
        </p:spPr>
      </p:pic>
      <p:sp>
        <p:nvSpPr>
          <p:cNvPr id="8" name="矩形 7">
            <a:extLst>
              <a:ext uri="{FF2B5EF4-FFF2-40B4-BE49-F238E27FC236}">
                <a16:creationId xmlns:a16="http://schemas.microsoft.com/office/drawing/2014/main" id="{36AEA92F-8640-40CA-8CB2-6C5572A1B5D1}"/>
              </a:ext>
            </a:extLst>
          </p:cNvPr>
          <p:cNvSpPr/>
          <p:nvPr/>
        </p:nvSpPr>
        <p:spPr>
          <a:xfrm>
            <a:off x="1225834" y="3652414"/>
            <a:ext cx="8801569" cy="584775"/>
          </a:xfrm>
          <a:prstGeom prst="rect">
            <a:avLst/>
          </a:prstGeom>
        </p:spPr>
        <p:txBody>
          <a:bodyPr wrap="square">
            <a:spAutoFit/>
          </a:bodyPr>
          <a:lstStyle/>
          <a:p>
            <a:pPr marL="285750" indent="-285750">
              <a:buFont typeface="Wingdings" panose="05000000000000000000" pitchFamily="2" charset="2"/>
              <a:buChar char="n"/>
            </a:pPr>
            <a:r>
              <a:rPr lang="en-US" altLang="zh-CN" sz="1600" dirty="0"/>
              <a:t>SVM</a:t>
            </a:r>
            <a:r>
              <a:rPr lang="zh-CN" altLang="en-US" sz="1600" dirty="0"/>
              <a:t>的美妙之处在于，如果数据是线性可分的，那么就有一个唯一的全局最小值。然而，完全分离可能是不可能的，在这种情况下，</a:t>
            </a:r>
            <a:r>
              <a:rPr lang="en-US" altLang="zh-CN" sz="1600" dirty="0"/>
              <a:t>SVM</a:t>
            </a:r>
            <a:r>
              <a:rPr lang="zh-CN" altLang="en-US" sz="1600" dirty="0"/>
              <a:t>找到了最大化边际和最小化误分类的超平面</a:t>
            </a:r>
          </a:p>
        </p:txBody>
      </p:sp>
      <p:pic>
        <p:nvPicPr>
          <p:cNvPr id="9" name="图片 8">
            <a:extLst>
              <a:ext uri="{FF2B5EF4-FFF2-40B4-BE49-F238E27FC236}">
                <a16:creationId xmlns:a16="http://schemas.microsoft.com/office/drawing/2014/main" id="{8CDDBBD9-2920-4C89-ACD2-5B99EEE2B7EF}"/>
              </a:ext>
            </a:extLst>
          </p:cNvPr>
          <p:cNvPicPr>
            <a:picLocks noChangeAspect="1"/>
          </p:cNvPicPr>
          <p:nvPr/>
        </p:nvPicPr>
        <p:blipFill>
          <a:blip r:embed="rId4"/>
          <a:stretch>
            <a:fillRect/>
          </a:stretch>
        </p:blipFill>
        <p:spPr>
          <a:xfrm>
            <a:off x="3270545" y="4299731"/>
            <a:ext cx="5650910" cy="2016000"/>
          </a:xfrm>
          <a:prstGeom prst="rect">
            <a:avLst/>
          </a:prstGeom>
        </p:spPr>
      </p:pic>
    </p:spTree>
    <p:extLst>
      <p:ext uri="{BB962C8B-B14F-4D97-AF65-F5344CB8AC3E}">
        <p14:creationId xmlns:p14="http://schemas.microsoft.com/office/powerpoint/2010/main" val="3069558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3/4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3" y="1980590"/>
            <a:ext cx="880156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SVM</a:t>
            </a:r>
            <a:r>
              <a:rPr lang="zh-CN" altLang="en-US" sz="1600" dirty="0"/>
              <a:t>试图在最大化边距的同时将松弛变量保持为零。然而，它并没有最小化误分类的数量，而是最小化了距边缘超平面的距离之和</a:t>
            </a:r>
          </a:p>
        </p:txBody>
      </p:sp>
      <p:pic>
        <p:nvPicPr>
          <p:cNvPr id="4" name="图片 3">
            <a:extLst>
              <a:ext uri="{FF2B5EF4-FFF2-40B4-BE49-F238E27FC236}">
                <a16:creationId xmlns:a16="http://schemas.microsoft.com/office/drawing/2014/main" id="{DA9295AA-15EA-4C3E-9597-B9AC06CB5A27}"/>
              </a:ext>
            </a:extLst>
          </p:cNvPr>
          <p:cNvPicPr>
            <a:picLocks noChangeAspect="1"/>
          </p:cNvPicPr>
          <p:nvPr/>
        </p:nvPicPr>
        <p:blipFill>
          <a:blip r:embed="rId3"/>
          <a:stretch>
            <a:fillRect/>
          </a:stretch>
        </p:blipFill>
        <p:spPr>
          <a:xfrm>
            <a:off x="2692400" y="2994629"/>
            <a:ext cx="6991350" cy="2781300"/>
          </a:xfrm>
          <a:prstGeom prst="rect">
            <a:avLst/>
          </a:prstGeom>
        </p:spPr>
      </p:pic>
    </p:spTree>
    <p:extLst>
      <p:ext uri="{BB962C8B-B14F-4D97-AF65-F5344CB8AC3E}">
        <p14:creationId xmlns:p14="http://schemas.microsoft.com/office/powerpoint/2010/main" val="37516378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数据挖掘概念</a:t>
            </a:r>
          </a:p>
        </p:txBody>
      </p:sp>
      <p:sp>
        <p:nvSpPr>
          <p:cNvPr id="9" name="矩形 8">
            <a:extLst>
              <a:ext uri="{FF2B5EF4-FFF2-40B4-BE49-F238E27FC236}">
                <a16:creationId xmlns:a16="http://schemas.microsoft.com/office/drawing/2014/main" id="{76E1BF83-0B3C-401F-A65E-F67B938CFB4C}"/>
              </a:ext>
            </a:extLst>
          </p:cNvPr>
          <p:cNvSpPr/>
          <p:nvPr/>
        </p:nvSpPr>
        <p:spPr>
          <a:xfrm>
            <a:off x="1270674" y="1967540"/>
            <a:ext cx="5376654" cy="1246495"/>
          </a:xfrm>
          <a:prstGeom prst="rect">
            <a:avLst/>
          </a:prstGeom>
        </p:spPr>
        <p:txBody>
          <a:bodyPr wrap="square">
            <a:spAutoFit/>
          </a:bodyPr>
          <a:lstStyle/>
          <a:p>
            <a:pPr marL="285750" indent="-285750">
              <a:buFont typeface="Wingdings" panose="05000000000000000000" pitchFamily="2" charset="2"/>
              <a:buChar char="n"/>
            </a:pPr>
            <a:r>
              <a:rPr lang="en-US" altLang="zh-CN" sz="1500" dirty="0"/>
              <a:t>20</a:t>
            </a:r>
            <a:r>
              <a:rPr lang="zh-CN" altLang="zh-CN" sz="1500" dirty="0"/>
              <a:t>世纪</a:t>
            </a:r>
            <a:r>
              <a:rPr lang="en-US" altLang="zh-CN" sz="1500" dirty="0"/>
              <a:t>80</a:t>
            </a:r>
            <a:r>
              <a:rPr lang="zh-CN" altLang="zh-CN" sz="1500" dirty="0"/>
              <a:t>年代末，数据挖掘（</a:t>
            </a:r>
            <a:r>
              <a:rPr lang="en-US" altLang="zh-CN" sz="1500" dirty="0"/>
              <a:t>Data Mining</a:t>
            </a:r>
            <a:r>
              <a:rPr lang="zh-CN" altLang="zh-CN" sz="1500" dirty="0"/>
              <a:t>，</a:t>
            </a:r>
            <a:r>
              <a:rPr lang="en-US" altLang="zh-CN" sz="1500" dirty="0"/>
              <a:t>DM</a:t>
            </a:r>
            <a:r>
              <a:rPr lang="zh-CN" altLang="zh-CN" sz="1500" dirty="0"/>
              <a:t>）</a:t>
            </a:r>
            <a:r>
              <a:rPr lang="zh-CN" altLang="en-US" sz="1500" dirty="0"/>
              <a:t>提出</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1989</a:t>
            </a:r>
            <a:r>
              <a:rPr lang="zh-CN" altLang="zh-CN" sz="1500" dirty="0"/>
              <a:t>年</a:t>
            </a:r>
            <a:r>
              <a:rPr lang="zh-CN" altLang="en-US" sz="1500" dirty="0"/>
              <a:t>，</a:t>
            </a:r>
            <a:r>
              <a:rPr lang="en-US" altLang="zh-CN" sz="1500" dirty="0"/>
              <a:t>KDD </a:t>
            </a:r>
            <a:r>
              <a:rPr lang="zh-CN" altLang="zh-CN" sz="1500" dirty="0"/>
              <a:t>这个名词正式开始出现</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1995</a:t>
            </a:r>
            <a:r>
              <a:rPr lang="zh-CN" altLang="zh-CN" sz="1500" dirty="0"/>
              <a:t>年，“数据挖掘” 流传</a:t>
            </a:r>
            <a:endParaRPr lang="zh-CN" altLang="en-US" sz="1500" dirty="0"/>
          </a:p>
        </p:txBody>
      </p:sp>
      <p:sp>
        <p:nvSpPr>
          <p:cNvPr id="10" name="矩形 9">
            <a:extLst>
              <a:ext uri="{FF2B5EF4-FFF2-40B4-BE49-F238E27FC236}">
                <a16:creationId xmlns:a16="http://schemas.microsoft.com/office/drawing/2014/main" id="{1B865E43-EA2C-4FBB-A052-22DE476B5EA9}"/>
              </a:ext>
            </a:extLst>
          </p:cNvPr>
          <p:cNvSpPr/>
          <p:nvPr/>
        </p:nvSpPr>
        <p:spPr>
          <a:xfrm>
            <a:off x="1377842" y="3768322"/>
            <a:ext cx="8991843" cy="231582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从</a:t>
            </a:r>
            <a:r>
              <a:rPr lang="zh-CN" altLang="zh-CN" sz="1400" dirty="0"/>
              <a:t>科学定义</a:t>
            </a:r>
            <a:r>
              <a:rPr lang="zh-CN" altLang="en-US" sz="1400" dirty="0"/>
              <a:t>分析</a:t>
            </a:r>
            <a:r>
              <a:rPr lang="zh-CN" altLang="zh-CN" sz="1400" dirty="0"/>
              <a:t>，数据挖掘是从大量的、有噪声的、不完全的、模糊和随机的数据中，提取出隐含在其中的、人们事先不知道的、具有潜在利用价值的信息和知识的过程</a:t>
            </a: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zh-CN" sz="1400" dirty="0"/>
              <a:t>从技术角度分析，数据挖掘就是利用一系列的相关算法和技术，从大数据中提取出行业或公司所需要的、有实际应用价值的知识的过程。知识表示形式可以是概念、规律、规则与模式等</a:t>
            </a: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zh-CN" sz="1400" dirty="0"/>
              <a:t>准确地说，数据挖掘是整个知识发现流程中的一个具体步骤，也是知识发现过程中最重要的核心步骤</a:t>
            </a:r>
            <a:endParaRPr lang="zh-CN" altLang="en-US" sz="1400" dirty="0"/>
          </a:p>
        </p:txBody>
      </p:sp>
      <p:pic>
        <p:nvPicPr>
          <p:cNvPr id="11" name="图片 10">
            <a:extLst>
              <a:ext uri="{FF2B5EF4-FFF2-40B4-BE49-F238E27FC236}">
                <a16:creationId xmlns:a16="http://schemas.microsoft.com/office/drawing/2014/main" id="{DD5AE41A-6D24-47D6-9F20-17A39DE8FFE9}"/>
              </a:ext>
            </a:extLst>
          </p:cNvPr>
          <p:cNvPicPr>
            <a:picLocks noChangeAspect="1"/>
          </p:cNvPicPr>
          <p:nvPr/>
        </p:nvPicPr>
        <p:blipFill rotWithShape="1">
          <a:blip r:embed="rId3"/>
          <a:srcRect t="6540" r="349"/>
          <a:stretch/>
        </p:blipFill>
        <p:spPr>
          <a:xfrm>
            <a:off x="6520192" y="1274559"/>
            <a:ext cx="4820908" cy="2304000"/>
          </a:xfrm>
          <a:prstGeom prst="rect">
            <a:avLst/>
          </a:prstGeom>
        </p:spPr>
      </p:pic>
    </p:spTree>
    <p:extLst>
      <p:ext uri="{BB962C8B-B14F-4D97-AF65-F5344CB8AC3E}">
        <p14:creationId xmlns:p14="http://schemas.microsoft.com/office/powerpoint/2010/main" val="32317216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4/4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070850" y="2014819"/>
            <a:ext cx="9065042"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分离两组数据的最简单方法是使用直线</a:t>
            </a:r>
            <a:r>
              <a:rPr lang="en-US" altLang="zh-CN" sz="1600" dirty="0"/>
              <a:t>(</a:t>
            </a:r>
            <a:r>
              <a:rPr lang="zh-CN" altLang="en-US" sz="1600" dirty="0"/>
              <a:t>一维</a:t>
            </a:r>
            <a:r>
              <a:rPr lang="en-US" altLang="zh-CN" sz="1600" dirty="0"/>
              <a:t>)</a:t>
            </a:r>
            <a:r>
              <a:rPr lang="zh-CN" altLang="en-US" sz="1600" dirty="0"/>
              <a:t>、平面</a:t>
            </a:r>
            <a:r>
              <a:rPr lang="en-US" altLang="zh-CN" sz="1600" dirty="0"/>
              <a:t>(</a:t>
            </a:r>
            <a:r>
              <a:rPr lang="zh-CN" altLang="en-US" sz="1600" dirty="0"/>
              <a:t>二维</a:t>
            </a:r>
            <a:r>
              <a:rPr lang="en-US" altLang="zh-CN" sz="1600" dirty="0"/>
              <a:t>)</a:t>
            </a:r>
            <a:r>
              <a:rPr lang="zh-CN" altLang="en-US" sz="1600" dirty="0"/>
              <a:t>或</a:t>
            </a:r>
            <a:r>
              <a:rPr lang="en-US" altLang="zh-CN" sz="1600" dirty="0"/>
              <a:t>N</a:t>
            </a:r>
            <a:r>
              <a:rPr lang="zh-CN" altLang="en-US" sz="1600" dirty="0"/>
              <a:t>维超平面。然而，在某些情况下，非线性区域可以更有效地分离这些组。</a:t>
            </a:r>
            <a:r>
              <a:rPr lang="en-US" altLang="zh-CN" sz="1600" dirty="0"/>
              <a:t>SVM</a:t>
            </a:r>
            <a:r>
              <a:rPr lang="zh-CN" altLang="en-US" sz="1600" dirty="0"/>
              <a:t>通过使用核函数</a:t>
            </a:r>
            <a:r>
              <a:rPr lang="en-US" altLang="zh-CN" sz="1600" dirty="0"/>
              <a:t>(</a:t>
            </a:r>
            <a:r>
              <a:rPr lang="zh-CN" altLang="en-US" sz="1600" dirty="0"/>
              <a:t>非线性</a:t>
            </a:r>
            <a:r>
              <a:rPr lang="en-US" altLang="zh-CN" sz="1600" dirty="0"/>
              <a:t>)</a:t>
            </a:r>
            <a:r>
              <a:rPr lang="zh-CN" altLang="en-US" sz="1600" dirty="0"/>
              <a:t>将数据映射到一个不同的空间来处理这个问题</a:t>
            </a:r>
          </a:p>
        </p:txBody>
      </p:sp>
      <p:pic>
        <p:nvPicPr>
          <p:cNvPr id="6" name="图片 5">
            <a:extLst>
              <a:ext uri="{FF2B5EF4-FFF2-40B4-BE49-F238E27FC236}">
                <a16:creationId xmlns:a16="http://schemas.microsoft.com/office/drawing/2014/main" id="{3E216331-3423-4851-8AEF-BA57918DA753}"/>
              </a:ext>
            </a:extLst>
          </p:cNvPr>
          <p:cNvPicPr>
            <a:picLocks noChangeAspect="1"/>
          </p:cNvPicPr>
          <p:nvPr/>
        </p:nvPicPr>
        <p:blipFill>
          <a:blip r:embed="rId3"/>
          <a:stretch>
            <a:fillRect/>
          </a:stretch>
        </p:blipFill>
        <p:spPr>
          <a:xfrm>
            <a:off x="1433271" y="3591031"/>
            <a:ext cx="5295900" cy="2276475"/>
          </a:xfrm>
          <a:prstGeom prst="rect">
            <a:avLst/>
          </a:prstGeom>
        </p:spPr>
      </p:pic>
      <p:pic>
        <p:nvPicPr>
          <p:cNvPr id="7" name="图片 6">
            <a:extLst>
              <a:ext uri="{FF2B5EF4-FFF2-40B4-BE49-F238E27FC236}">
                <a16:creationId xmlns:a16="http://schemas.microsoft.com/office/drawing/2014/main" id="{8E90F8C8-8918-483F-927F-FA20CBF9FD9F}"/>
              </a:ext>
            </a:extLst>
          </p:cNvPr>
          <p:cNvPicPr>
            <a:picLocks noChangeAspect="1"/>
          </p:cNvPicPr>
          <p:nvPr/>
        </p:nvPicPr>
        <p:blipFill rotWithShape="1">
          <a:blip r:embed="rId4"/>
          <a:srcRect l="14388"/>
          <a:stretch/>
        </p:blipFill>
        <p:spPr>
          <a:xfrm>
            <a:off x="6729171" y="3686967"/>
            <a:ext cx="3767379" cy="1866900"/>
          </a:xfrm>
          <a:prstGeom prst="rect">
            <a:avLst/>
          </a:prstGeom>
        </p:spPr>
      </p:pic>
    </p:spTree>
    <p:extLst>
      <p:ext uri="{BB962C8B-B14F-4D97-AF65-F5344CB8AC3E}">
        <p14:creationId xmlns:p14="http://schemas.microsoft.com/office/powerpoint/2010/main" val="21894001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4" name="矩形 3">
            <a:extLst>
              <a:ext uri="{FF2B5EF4-FFF2-40B4-BE49-F238E27FC236}">
                <a16:creationId xmlns:a16="http://schemas.microsoft.com/office/drawing/2014/main" id="{8D7E2684-6FFB-411E-98EC-A551EE11D550}"/>
              </a:ext>
            </a:extLst>
          </p:cNvPr>
          <p:cNvSpPr/>
          <p:nvPr/>
        </p:nvSpPr>
        <p:spPr>
          <a:xfrm>
            <a:off x="850900" y="2048683"/>
            <a:ext cx="5813555" cy="95667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互联网的出现和普及</a:t>
            </a:r>
            <a:r>
              <a:rPr lang="zh-CN" altLang="en-US" sz="1300" dirty="0"/>
              <a:t>，</a:t>
            </a:r>
            <a:r>
              <a:rPr lang="zh-CN" altLang="zh-CN" sz="1300" dirty="0"/>
              <a:t>带来的网上信息量的大幅增长</a:t>
            </a:r>
            <a:r>
              <a:rPr lang="zh-CN" altLang="en-US" sz="1300" dirty="0"/>
              <a:t>，出现</a:t>
            </a:r>
            <a:r>
              <a:rPr lang="zh-CN" altLang="zh-CN" sz="1300" dirty="0"/>
              <a:t>信息超载问题</a:t>
            </a:r>
            <a:r>
              <a:rPr lang="zh-CN" altLang="en-US" sz="1300" dirty="0"/>
              <a:t>。</a:t>
            </a:r>
            <a:r>
              <a:rPr lang="zh-CN" altLang="zh-CN" sz="1300" dirty="0"/>
              <a:t>为了解决信息过载的问题，提出了很多解决方案，其中最具有代表性的解决方案是分类目录和搜索引擎</a:t>
            </a:r>
            <a:endParaRPr lang="en-US" altLang="zh-CN" sz="1300" dirty="0"/>
          </a:p>
        </p:txBody>
      </p:sp>
      <p:sp>
        <p:nvSpPr>
          <p:cNvPr id="5" name="矩形 4">
            <a:extLst>
              <a:ext uri="{FF2B5EF4-FFF2-40B4-BE49-F238E27FC236}">
                <a16:creationId xmlns:a16="http://schemas.microsoft.com/office/drawing/2014/main" id="{A19AC6B5-E18A-451A-93C9-9D22A42C0F13}"/>
              </a:ext>
            </a:extLst>
          </p:cNvPr>
          <p:cNvSpPr/>
          <p:nvPr/>
        </p:nvSpPr>
        <p:spPr>
          <a:xfrm>
            <a:off x="850901" y="3178967"/>
            <a:ext cx="6030344" cy="65659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但是随着互联网规模的不断扩大，分类目录和搜索引擎</a:t>
            </a:r>
            <a:r>
              <a:rPr lang="zh-CN" altLang="en-US" sz="1300" dirty="0"/>
              <a:t>，</a:t>
            </a:r>
            <a:r>
              <a:rPr lang="zh-CN" altLang="zh-CN" sz="1300" dirty="0"/>
              <a:t>不能解决用户的需求。推荐系统就是解决这一矛盾的重要工具</a:t>
            </a:r>
            <a:endParaRPr lang="zh-CN" altLang="en-US" sz="1300" dirty="0"/>
          </a:p>
        </p:txBody>
      </p:sp>
      <p:sp>
        <p:nvSpPr>
          <p:cNvPr id="6" name="矩形 5">
            <a:extLst>
              <a:ext uri="{FF2B5EF4-FFF2-40B4-BE49-F238E27FC236}">
                <a16:creationId xmlns:a16="http://schemas.microsoft.com/office/drawing/2014/main" id="{0A1BD854-37CA-434D-826B-C35A96B15DA0}"/>
              </a:ext>
            </a:extLst>
          </p:cNvPr>
          <p:cNvSpPr/>
          <p:nvPr/>
        </p:nvSpPr>
        <p:spPr>
          <a:xfrm>
            <a:off x="850902" y="4158601"/>
            <a:ext cx="5813555" cy="492443"/>
          </a:xfrm>
          <a:prstGeom prst="rect">
            <a:avLst/>
          </a:prstGeom>
        </p:spPr>
        <p:txBody>
          <a:bodyPr wrap="square">
            <a:spAutoFit/>
          </a:bodyPr>
          <a:lstStyle/>
          <a:p>
            <a:pPr marL="285750" indent="-285750">
              <a:buFont typeface="Wingdings" panose="05000000000000000000" pitchFamily="2" charset="2"/>
              <a:buChar char="n"/>
            </a:pPr>
            <a:r>
              <a:rPr lang="zh-CN" altLang="zh-CN" sz="1300" dirty="0"/>
              <a:t>推荐系统具有用户需求驱动、主动服务和信息个性化程度高等优点，可有效解决信息过载问题</a:t>
            </a:r>
            <a:endParaRPr lang="zh-CN" altLang="en-US" sz="1300" dirty="0"/>
          </a:p>
        </p:txBody>
      </p:sp>
      <p:sp>
        <p:nvSpPr>
          <p:cNvPr id="7" name="矩形 6">
            <a:extLst>
              <a:ext uri="{FF2B5EF4-FFF2-40B4-BE49-F238E27FC236}">
                <a16:creationId xmlns:a16="http://schemas.microsoft.com/office/drawing/2014/main" id="{7524927F-85F3-4913-B730-15F9BBA1C112}"/>
              </a:ext>
            </a:extLst>
          </p:cNvPr>
          <p:cNvSpPr/>
          <p:nvPr/>
        </p:nvSpPr>
        <p:spPr>
          <a:xfrm>
            <a:off x="850901" y="4819927"/>
            <a:ext cx="5813556" cy="12567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10" name="图片 132" descr="说明: 7-6">
            <a:extLst>
              <a:ext uri="{FF2B5EF4-FFF2-40B4-BE49-F238E27FC236}">
                <a16:creationId xmlns:a16="http://schemas.microsoft.com/office/drawing/2014/main" id="{CB36FA8C-9900-4F0B-93B3-C2971FFD536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372670" y="3085196"/>
            <a:ext cx="3844440"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5852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9" name="矩形 8">
            <a:extLst>
              <a:ext uri="{FF2B5EF4-FFF2-40B4-BE49-F238E27FC236}">
                <a16:creationId xmlns:a16="http://schemas.microsoft.com/office/drawing/2014/main" id="{8811A222-B8BA-4F0D-B830-07927B2709C4}"/>
              </a:ext>
            </a:extLst>
          </p:cNvPr>
          <p:cNvSpPr/>
          <p:nvPr/>
        </p:nvSpPr>
        <p:spPr>
          <a:xfrm>
            <a:off x="1083374" y="1932652"/>
            <a:ext cx="8897534"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推荐系统利用推荐算法将用户和物品联系起来，能够在信息过载的环境中帮助用户发现令他们感兴趣的信息，也能将信息推送给对他们感兴趣的用户</a:t>
            </a:r>
          </a:p>
        </p:txBody>
      </p:sp>
      <p:sp>
        <p:nvSpPr>
          <p:cNvPr id="11" name="矩形 10">
            <a:extLst>
              <a:ext uri="{FF2B5EF4-FFF2-40B4-BE49-F238E27FC236}">
                <a16:creationId xmlns:a16="http://schemas.microsoft.com/office/drawing/2014/main" id="{EF5671F6-6A78-49FD-97F0-D12C26711B3E}"/>
              </a:ext>
            </a:extLst>
          </p:cNvPr>
          <p:cNvSpPr/>
          <p:nvPr/>
        </p:nvSpPr>
        <p:spPr>
          <a:xfrm>
            <a:off x="1083374" y="2692338"/>
            <a:ext cx="8897534"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根据已有用户注册信息和购买信息，使用朴素贝叶斯分类预测一个新注册用户购买计算机的可能性，从而向该用户推荐计算机类广告。训练样本如</a:t>
            </a:r>
            <a:r>
              <a:rPr lang="zh-CN" altLang="en-US" sz="1400" dirty="0"/>
              <a:t>下表</a:t>
            </a:r>
            <a:r>
              <a:rPr lang="zh-CN" altLang="zh-CN" sz="1400" dirty="0"/>
              <a:t>所示</a:t>
            </a:r>
            <a:endParaRPr lang="zh-CN" altLang="en-US" sz="1400" dirty="0"/>
          </a:p>
        </p:txBody>
      </p:sp>
      <p:graphicFrame>
        <p:nvGraphicFramePr>
          <p:cNvPr id="12" name="表格 11">
            <a:extLst>
              <a:ext uri="{FF2B5EF4-FFF2-40B4-BE49-F238E27FC236}">
                <a16:creationId xmlns:a16="http://schemas.microsoft.com/office/drawing/2014/main" id="{F37B772A-0EB0-465B-B15E-D52D8C9FBF40}"/>
              </a:ext>
            </a:extLst>
          </p:cNvPr>
          <p:cNvGraphicFramePr>
            <a:graphicFrameLocks noGrp="1"/>
          </p:cNvGraphicFramePr>
          <p:nvPr>
            <p:extLst>
              <p:ext uri="{D42A27DB-BD31-4B8C-83A1-F6EECF244321}">
                <p14:modId xmlns:p14="http://schemas.microsoft.com/office/powerpoint/2010/main" val="1438999422"/>
              </p:ext>
            </p:extLst>
          </p:nvPr>
        </p:nvGraphicFramePr>
        <p:xfrm>
          <a:off x="1979395" y="3275244"/>
          <a:ext cx="7893025" cy="3006735"/>
        </p:xfrm>
        <a:graphic>
          <a:graphicData uri="http://schemas.openxmlformats.org/drawingml/2006/table">
            <a:tbl>
              <a:tblPr firstRow="1" firstCol="1">
                <a:tableStyleId>{93296810-A885-4BE3-A3E7-6D5BEEA58F35}</a:tableStyleId>
              </a:tblPr>
              <a:tblGrid>
                <a:gridCol w="635379">
                  <a:extLst>
                    <a:ext uri="{9D8B030D-6E8A-4147-A177-3AD203B41FA5}">
                      <a16:colId xmlns:a16="http://schemas.microsoft.com/office/drawing/2014/main" val="20000"/>
                    </a:ext>
                  </a:extLst>
                </a:gridCol>
                <a:gridCol w="936663">
                  <a:extLst>
                    <a:ext uri="{9D8B030D-6E8A-4147-A177-3AD203B41FA5}">
                      <a16:colId xmlns:a16="http://schemas.microsoft.com/office/drawing/2014/main" val="20001"/>
                    </a:ext>
                  </a:extLst>
                </a:gridCol>
                <a:gridCol w="1312649">
                  <a:extLst>
                    <a:ext uri="{9D8B030D-6E8A-4147-A177-3AD203B41FA5}">
                      <a16:colId xmlns:a16="http://schemas.microsoft.com/office/drawing/2014/main" val="20002"/>
                    </a:ext>
                  </a:extLst>
                </a:gridCol>
                <a:gridCol w="1074656">
                  <a:extLst>
                    <a:ext uri="{9D8B030D-6E8A-4147-A177-3AD203B41FA5}">
                      <a16:colId xmlns:a16="http://schemas.microsoft.com/office/drawing/2014/main" val="20003"/>
                    </a:ext>
                  </a:extLst>
                </a:gridCol>
                <a:gridCol w="1310326">
                  <a:extLst>
                    <a:ext uri="{9D8B030D-6E8A-4147-A177-3AD203B41FA5}">
                      <a16:colId xmlns:a16="http://schemas.microsoft.com/office/drawing/2014/main" val="20004"/>
                    </a:ext>
                  </a:extLst>
                </a:gridCol>
                <a:gridCol w="2623352">
                  <a:extLst>
                    <a:ext uri="{9D8B030D-6E8A-4147-A177-3AD203B41FA5}">
                      <a16:colId xmlns:a16="http://schemas.microsoft.com/office/drawing/2014/main" val="20005"/>
                    </a:ext>
                  </a:extLst>
                </a:gridCol>
              </a:tblGrid>
              <a:tr h="375841">
                <a:tc>
                  <a:txBody>
                    <a:bodyPr/>
                    <a:lstStyle/>
                    <a:p>
                      <a:pPr indent="0" algn="ctr">
                        <a:lnSpc>
                          <a:spcPts val="1400"/>
                        </a:lnSpc>
                        <a:spcAft>
                          <a:spcPts val="0"/>
                        </a:spcAft>
                        <a:tabLst>
                          <a:tab pos="2628265" algn="ctr"/>
                          <a:tab pos="5292725" algn="r"/>
                        </a:tabLst>
                      </a:pPr>
                      <a:r>
                        <a:rPr lang="zh-CN" sz="1200" kern="500" dirty="0">
                          <a:effectLst/>
                        </a:rPr>
                        <a:t>序号</a:t>
                      </a:r>
                    </a:p>
                    <a:p>
                      <a:pPr indent="0" algn="ctr">
                        <a:lnSpc>
                          <a:spcPts val="1400"/>
                        </a:lnSpc>
                        <a:spcAft>
                          <a:spcPts val="0"/>
                        </a:spcAft>
                        <a:tabLst>
                          <a:tab pos="2628265" algn="ctr"/>
                          <a:tab pos="5292725" algn="r"/>
                        </a:tabLst>
                      </a:pPr>
                      <a:r>
                        <a:rPr lang="en-US" sz="1200" kern="500" dirty="0">
                          <a:effectLst/>
                        </a:rPr>
                        <a:t>ID</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年龄</a:t>
                      </a:r>
                    </a:p>
                    <a:p>
                      <a:pPr indent="0" algn="ctr">
                        <a:lnSpc>
                          <a:spcPts val="1400"/>
                        </a:lnSpc>
                        <a:spcAft>
                          <a:spcPts val="0"/>
                        </a:spcAft>
                        <a:tabLst>
                          <a:tab pos="2628265" algn="ctr"/>
                          <a:tab pos="5292725" algn="r"/>
                        </a:tabLst>
                      </a:pPr>
                      <a:r>
                        <a:rPr lang="en-US" sz="1200" kern="500" dirty="0">
                          <a:effectLst/>
                        </a:rPr>
                        <a:t>Age</a:t>
                      </a:r>
                      <a:r>
                        <a:rPr lang="zh-CN" sz="1200" kern="500" dirty="0">
                          <a:effectLst/>
                        </a:rPr>
                        <a:t>（岁）</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收入等级</a:t>
                      </a:r>
                    </a:p>
                    <a:p>
                      <a:pPr indent="0" algn="ctr">
                        <a:lnSpc>
                          <a:spcPts val="1400"/>
                        </a:lnSpc>
                        <a:spcAft>
                          <a:spcPts val="0"/>
                        </a:spcAft>
                        <a:tabLst>
                          <a:tab pos="2628265" algn="ctr"/>
                          <a:tab pos="5292725" algn="r"/>
                        </a:tabLst>
                      </a:pPr>
                      <a:r>
                        <a:rPr lang="en-US" sz="1200" kern="500" dirty="0">
                          <a:effectLst/>
                        </a:rPr>
                        <a:t>Income_level</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是否学生</a:t>
                      </a:r>
                    </a:p>
                    <a:p>
                      <a:pPr indent="0" algn="ctr">
                        <a:lnSpc>
                          <a:spcPts val="1400"/>
                        </a:lnSpc>
                        <a:spcAft>
                          <a:spcPts val="0"/>
                        </a:spcAft>
                        <a:tabLst>
                          <a:tab pos="2628265" algn="ctr"/>
                          <a:tab pos="5292725" algn="r"/>
                        </a:tabLst>
                      </a:pPr>
                      <a:r>
                        <a:rPr lang="en-US" sz="1200" kern="500" dirty="0">
                          <a:effectLst/>
                        </a:rPr>
                        <a:t>student</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信用等级</a:t>
                      </a:r>
                    </a:p>
                    <a:p>
                      <a:pPr indent="0" algn="ctr">
                        <a:lnSpc>
                          <a:spcPts val="1400"/>
                        </a:lnSpc>
                        <a:spcAft>
                          <a:spcPts val="0"/>
                        </a:spcAft>
                        <a:tabLst>
                          <a:tab pos="2628265" algn="ctr"/>
                          <a:tab pos="5292725" algn="r"/>
                        </a:tabLst>
                      </a:pPr>
                      <a:r>
                        <a:rPr lang="en-US" sz="1200" kern="500" dirty="0">
                          <a:effectLst/>
                        </a:rPr>
                        <a:t>Credit rate</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类别：是否购买计算机</a:t>
                      </a:r>
                    </a:p>
                    <a:p>
                      <a:pPr indent="0" algn="ctr">
                        <a:lnSpc>
                          <a:spcPts val="1400"/>
                        </a:lnSpc>
                        <a:spcAft>
                          <a:spcPts val="0"/>
                        </a:spcAft>
                        <a:tabLst>
                          <a:tab pos="2628265" algn="ctr"/>
                          <a:tab pos="5292725" algn="r"/>
                        </a:tabLst>
                      </a:pPr>
                      <a:r>
                        <a:rPr lang="en-US" sz="1200" kern="500" dirty="0">
                          <a:effectLst/>
                        </a:rPr>
                        <a:t>Class:buy computer</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0"/>
                  </a:ext>
                </a:extLst>
              </a:tr>
              <a:tr h="187921">
                <a:tc>
                  <a:txBody>
                    <a:bodyPr/>
                    <a:lstStyle/>
                    <a:p>
                      <a:pPr indent="0" algn="ctr">
                        <a:lnSpc>
                          <a:spcPts val="1400"/>
                        </a:lnSpc>
                        <a:spcAft>
                          <a:spcPts val="0"/>
                        </a:spcAft>
                        <a:tabLst>
                          <a:tab pos="2628265" algn="ctr"/>
                          <a:tab pos="5292725" algn="r"/>
                        </a:tabLst>
                      </a:pPr>
                      <a:r>
                        <a:rPr lang="en-US" sz="1200" kern="500" dirty="0">
                          <a:effectLst/>
                        </a:rPr>
                        <a:t>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1"/>
                  </a:ext>
                </a:extLst>
              </a:tr>
              <a:tr h="187921">
                <a:tc>
                  <a:txBody>
                    <a:bodyPr/>
                    <a:lstStyle/>
                    <a:p>
                      <a:pPr indent="0" algn="ctr">
                        <a:lnSpc>
                          <a:spcPts val="1400"/>
                        </a:lnSpc>
                        <a:spcAft>
                          <a:spcPts val="0"/>
                        </a:spcAft>
                        <a:tabLst>
                          <a:tab pos="2628265" algn="ctr"/>
                          <a:tab pos="5292725" algn="r"/>
                        </a:tabLst>
                      </a:pPr>
                      <a:r>
                        <a:rPr lang="en-US" sz="1200" kern="500" dirty="0">
                          <a:effectLst/>
                        </a:rPr>
                        <a:t>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2"/>
                  </a:ext>
                </a:extLst>
              </a:tr>
              <a:tr h="187921">
                <a:tc>
                  <a:txBody>
                    <a:bodyPr/>
                    <a:lstStyle/>
                    <a:p>
                      <a:pPr indent="0" algn="ctr">
                        <a:lnSpc>
                          <a:spcPts val="1400"/>
                        </a:lnSpc>
                        <a:spcAft>
                          <a:spcPts val="0"/>
                        </a:spcAft>
                        <a:tabLst>
                          <a:tab pos="2628265" algn="ctr"/>
                          <a:tab pos="5292725" algn="r"/>
                        </a:tabLst>
                      </a:pPr>
                      <a:r>
                        <a:rPr lang="en-US" sz="1200" kern="500" dirty="0">
                          <a:effectLst/>
                        </a:rPr>
                        <a:t>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3"/>
                  </a:ext>
                </a:extLst>
              </a:tr>
              <a:tr h="187921">
                <a:tc>
                  <a:txBody>
                    <a:bodyPr/>
                    <a:lstStyle/>
                    <a:p>
                      <a:pPr indent="0" algn="ctr">
                        <a:lnSpc>
                          <a:spcPts val="1400"/>
                        </a:lnSpc>
                        <a:spcAft>
                          <a:spcPts val="0"/>
                        </a:spcAft>
                        <a:tabLst>
                          <a:tab pos="2628265" algn="ctr"/>
                          <a:tab pos="5292725" algn="r"/>
                        </a:tabLst>
                      </a:pPr>
                      <a:r>
                        <a:rPr lang="en-US" sz="1200" kern="500" dirty="0">
                          <a:effectLst/>
                        </a:rPr>
                        <a:t>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中</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4"/>
                  </a:ext>
                </a:extLst>
              </a:tr>
              <a:tr h="187921">
                <a:tc>
                  <a:txBody>
                    <a:bodyPr/>
                    <a:lstStyle/>
                    <a:p>
                      <a:pPr indent="0" algn="ctr">
                        <a:lnSpc>
                          <a:spcPts val="1400"/>
                        </a:lnSpc>
                        <a:spcAft>
                          <a:spcPts val="0"/>
                        </a:spcAft>
                        <a:tabLst>
                          <a:tab pos="2628265" algn="ctr"/>
                          <a:tab pos="5292725" algn="r"/>
                        </a:tabLst>
                      </a:pPr>
                      <a:r>
                        <a:rPr lang="en-US" sz="1200" kern="500" dirty="0">
                          <a:effectLst/>
                        </a:rPr>
                        <a:t>5</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5"/>
                  </a:ext>
                </a:extLst>
              </a:tr>
              <a:tr h="187921">
                <a:tc>
                  <a:txBody>
                    <a:bodyPr/>
                    <a:lstStyle/>
                    <a:p>
                      <a:pPr indent="0" algn="ctr">
                        <a:lnSpc>
                          <a:spcPts val="1400"/>
                        </a:lnSpc>
                        <a:spcAft>
                          <a:spcPts val="0"/>
                        </a:spcAft>
                        <a:tabLst>
                          <a:tab pos="2628265" algn="ctr"/>
                          <a:tab pos="5292725" algn="r"/>
                        </a:tabLst>
                      </a:pPr>
                      <a:r>
                        <a:rPr lang="en-US" sz="1200" kern="500" dirty="0">
                          <a:effectLst/>
                        </a:rPr>
                        <a:t>6</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6"/>
                  </a:ext>
                </a:extLst>
              </a:tr>
              <a:tr h="187921">
                <a:tc>
                  <a:txBody>
                    <a:bodyPr/>
                    <a:lstStyle/>
                    <a:p>
                      <a:pPr indent="0" algn="ctr">
                        <a:lnSpc>
                          <a:spcPts val="1400"/>
                        </a:lnSpc>
                        <a:spcAft>
                          <a:spcPts val="0"/>
                        </a:spcAft>
                        <a:tabLst>
                          <a:tab pos="2628265" algn="ctr"/>
                          <a:tab pos="5292725" algn="r"/>
                        </a:tabLst>
                      </a:pPr>
                      <a:r>
                        <a:rPr lang="en-US" sz="1200" kern="500" dirty="0">
                          <a:effectLst/>
                        </a:rPr>
                        <a:t>7</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7"/>
                  </a:ext>
                </a:extLst>
              </a:tr>
              <a:tr h="187921">
                <a:tc>
                  <a:txBody>
                    <a:bodyPr/>
                    <a:lstStyle/>
                    <a:p>
                      <a:pPr indent="0" algn="ctr">
                        <a:lnSpc>
                          <a:spcPts val="1400"/>
                        </a:lnSpc>
                        <a:spcAft>
                          <a:spcPts val="0"/>
                        </a:spcAft>
                        <a:tabLst>
                          <a:tab pos="2628265" algn="ctr"/>
                          <a:tab pos="5292725" algn="r"/>
                        </a:tabLst>
                      </a:pPr>
                      <a:r>
                        <a:rPr lang="en-US" sz="1200" kern="500" dirty="0">
                          <a:effectLst/>
                        </a:rPr>
                        <a:t>8</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8"/>
                  </a:ext>
                </a:extLst>
              </a:tr>
              <a:tr h="187921">
                <a:tc>
                  <a:txBody>
                    <a:bodyPr/>
                    <a:lstStyle/>
                    <a:p>
                      <a:pPr indent="0" algn="ctr">
                        <a:lnSpc>
                          <a:spcPts val="1400"/>
                        </a:lnSpc>
                        <a:spcAft>
                          <a:spcPts val="0"/>
                        </a:spcAft>
                        <a:tabLst>
                          <a:tab pos="2628265" algn="ctr"/>
                          <a:tab pos="5292725" algn="r"/>
                        </a:tabLst>
                      </a:pPr>
                      <a:r>
                        <a:rPr lang="en-US" sz="1200" kern="500" dirty="0">
                          <a:effectLst/>
                        </a:rPr>
                        <a:t>9</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9"/>
                  </a:ext>
                </a:extLst>
              </a:tr>
              <a:tr h="187921">
                <a:tc>
                  <a:txBody>
                    <a:bodyPr/>
                    <a:lstStyle/>
                    <a:p>
                      <a:pPr indent="0" algn="ctr">
                        <a:lnSpc>
                          <a:spcPts val="1400"/>
                        </a:lnSpc>
                        <a:spcAft>
                          <a:spcPts val="0"/>
                        </a:spcAft>
                        <a:tabLst>
                          <a:tab pos="2628265" algn="ctr"/>
                          <a:tab pos="5292725" algn="r"/>
                        </a:tabLst>
                      </a:pPr>
                      <a:r>
                        <a:rPr lang="en-US" sz="1200" kern="500" dirty="0">
                          <a:effectLst/>
                        </a:rPr>
                        <a:t>10</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0"/>
                  </a:ext>
                </a:extLst>
              </a:tr>
              <a:tr h="187921">
                <a:tc>
                  <a:txBody>
                    <a:bodyPr/>
                    <a:lstStyle/>
                    <a:p>
                      <a:pPr indent="0" algn="ctr">
                        <a:lnSpc>
                          <a:spcPts val="1400"/>
                        </a:lnSpc>
                        <a:spcAft>
                          <a:spcPts val="0"/>
                        </a:spcAft>
                        <a:tabLst>
                          <a:tab pos="2628265" algn="ctr"/>
                          <a:tab pos="5292725" algn="r"/>
                        </a:tabLst>
                      </a:pPr>
                      <a:r>
                        <a:rPr lang="en-US" sz="1200" kern="500" dirty="0">
                          <a:effectLst/>
                        </a:rPr>
                        <a:t>11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1"/>
                  </a:ext>
                </a:extLst>
              </a:tr>
              <a:tr h="187921">
                <a:tc>
                  <a:txBody>
                    <a:bodyPr/>
                    <a:lstStyle/>
                    <a:p>
                      <a:pPr indent="0" algn="ctr">
                        <a:lnSpc>
                          <a:spcPts val="1400"/>
                        </a:lnSpc>
                        <a:spcAft>
                          <a:spcPts val="0"/>
                        </a:spcAft>
                        <a:tabLst>
                          <a:tab pos="2628265" algn="ctr"/>
                          <a:tab pos="5292725" algn="r"/>
                        </a:tabLst>
                      </a:pPr>
                      <a:r>
                        <a:rPr lang="en-US" sz="1200" kern="500" dirty="0">
                          <a:effectLst/>
                        </a:rPr>
                        <a:t>12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2"/>
                  </a:ext>
                </a:extLst>
              </a:tr>
              <a:tr h="187921">
                <a:tc>
                  <a:txBody>
                    <a:bodyPr/>
                    <a:lstStyle/>
                    <a:p>
                      <a:pPr indent="0" algn="ctr">
                        <a:lnSpc>
                          <a:spcPts val="1400"/>
                        </a:lnSpc>
                        <a:spcAft>
                          <a:spcPts val="0"/>
                        </a:spcAft>
                        <a:tabLst>
                          <a:tab pos="2628265" algn="ctr"/>
                          <a:tab pos="5292725" algn="r"/>
                        </a:tabLst>
                      </a:pPr>
                      <a:r>
                        <a:rPr lang="en-US" sz="1200" kern="500" dirty="0">
                          <a:effectLst/>
                        </a:rPr>
                        <a:t>13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3"/>
                  </a:ext>
                </a:extLst>
              </a:tr>
              <a:tr h="187921">
                <a:tc>
                  <a:txBody>
                    <a:bodyPr/>
                    <a:lstStyle/>
                    <a:p>
                      <a:pPr indent="0" algn="ctr">
                        <a:lnSpc>
                          <a:spcPts val="1400"/>
                        </a:lnSpc>
                        <a:spcAft>
                          <a:spcPts val="0"/>
                        </a:spcAft>
                        <a:tabLst>
                          <a:tab pos="2628265" algn="ctr"/>
                          <a:tab pos="5292725" algn="r"/>
                        </a:tabLst>
                      </a:pPr>
                      <a:r>
                        <a:rPr lang="en-US" sz="1200" kern="500" dirty="0">
                          <a:effectLst/>
                        </a:rPr>
                        <a:t>14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22992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75560" y="-55436"/>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689915"/>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217611" y="3339469"/>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91070875"/>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聚类算法简介</a:t>
            </a:r>
          </a:p>
        </p:txBody>
      </p:sp>
      <p:sp>
        <p:nvSpPr>
          <p:cNvPr id="4" name="矩形 3">
            <a:extLst>
              <a:ext uri="{FF2B5EF4-FFF2-40B4-BE49-F238E27FC236}">
                <a16:creationId xmlns:a16="http://schemas.microsoft.com/office/drawing/2014/main" id="{37F2D1F4-0CEE-4D8A-B92F-F4674A58CD3E}"/>
              </a:ext>
            </a:extLst>
          </p:cNvPr>
          <p:cNvSpPr/>
          <p:nvPr/>
        </p:nvSpPr>
        <p:spPr>
          <a:xfrm>
            <a:off x="1021382" y="2110053"/>
            <a:ext cx="7240989" cy="350865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聚类（</a:t>
            </a:r>
            <a:r>
              <a:rPr lang="en-US" altLang="zh-CN" dirty="0"/>
              <a:t>clustering</a:t>
            </a:r>
            <a:r>
              <a:rPr lang="zh-CN" altLang="zh-CN" dirty="0"/>
              <a:t>）</a:t>
            </a:r>
            <a:endParaRPr lang="en-US" altLang="zh-CN" dirty="0"/>
          </a:p>
          <a:p>
            <a:pPr marL="742939" lvl="1" indent="-285750">
              <a:lnSpc>
                <a:spcPct val="150000"/>
              </a:lnSpc>
              <a:buFont typeface="Wingdings" panose="05000000000000000000" pitchFamily="2" charset="2"/>
              <a:buChar char="p"/>
            </a:pPr>
            <a:r>
              <a:rPr lang="zh-CN" altLang="zh-CN" sz="1400" dirty="0"/>
              <a:t>将具体或抽象对象的集合分组成由相似对象组成的为多个类或簇的过程</a:t>
            </a:r>
            <a:endParaRPr lang="en-US" altLang="zh-CN" sz="1400" dirty="0"/>
          </a:p>
          <a:p>
            <a:pPr marL="742939" lvl="1" indent="-285750">
              <a:lnSpc>
                <a:spcPct val="150000"/>
              </a:lnSpc>
              <a:buFont typeface="Wingdings" panose="05000000000000000000" pitchFamily="2" charset="2"/>
              <a:buChar char="p"/>
            </a:pPr>
            <a:r>
              <a:rPr lang="zh-CN" altLang="zh-CN" sz="1400" dirty="0"/>
              <a:t>由聚类生成的簇是一组数据对象的集合，簇必须同时满足以下两个条件：每个簇至少包含一个数据对象；每个数据对象必须属于且唯一地属于一个簇</a:t>
            </a:r>
            <a:endParaRPr lang="en-US" altLang="zh-CN" sz="1400" dirty="0"/>
          </a:p>
          <a:p>
            <a:pPr>
              <a:lnSpc>
                <a:spcPct val="150000"/>
              </a:lnSpc>
            </a:pPr>
            <a:endParaRPr lang="en-US" altLang="zh-CN" sz="1600" dirty="0"/>
          </a:p>
          <a:p>
            <a:pPr marL="285750" indent="-285750">
              <a:lnSpc>
                <a:spcPct val="150000"/>
              </a:lnSpc>
              <a:buFont typeface="Wingdings" panose="05000000000000000000" pitchFamily="2" charset="2"/>
              <a:buChar char="n"/>
            </a:pPr>
            <a:r>
              <a:rPr lang="zh-CN" altLang="zh-CN" dirty="0"/>
              <a:t>聚类分析</a:t>
            </a:r>
            <a:endParaRPr lang="en-US" altLang="zh-CN" dirty="0"/>
          </a:p>
          <a:p>
            <a:pPr marL="742939" lvl="1" indent="-285750">
              <a:lnSpc>
                <a:spcPct val="150000"/>
              </a:lnSpc>
              <a:buFont typeface="Wingdings" panose="05000000000000000000" pitchFamily="2" charset="2"/>
              <a:buChar char="p"/>
            </a:pPr>
            <a:r>
              <a:rPr lang="zh-CN" altLang="zh-CN" sz="1400" dirty="0"/>
              <a:t>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400" dirty="0"/>
          </a:p>
          <a:p>
            <a:endParaRPr lang="zh-CN" altLang="zh-CN" dirty="0"/>
          </a:p>
        </p:txBody>
      </p:sp>
      <p:grpSp>
        <p:nvGrpSpPr>
          <p:cNvPr id="5" name="组合 4">
            <a:extLst>
              <a:ext uri="{FF2B5EF4-FFF2-40B4-BE49-F238E27FC236}">
                <a16:creationId xmlns:a16="http://schemas.microsoft.com/office/drawing/2014/main" id="{86C86A27-49A9-4EBF-89DB-5233BAA9BFC4}"/>
              </a:ext>
            </a:extLst>
          </p:cNvPr>
          <p:cNvGrpSpPr/>
          <p:nvPr/>
        </p:nvGrpSpPr>
        <p:grpSpPr>
          <a:xfrm>
            <a:off x="8967310" y="2178539"/>
            <a:ext cx="1488451" cy="3089273"/>
            <a:chOff x="1568248" y="2967265"/>
            <a:chExt cx="1488451" cy="3089273"/>
          </a:xfrm>
        </p:grpSpPr>
        <p:sp>
          <p:nvSpPr>
            <p:cNvPr id="6" name="环形箭头 70">
              <a:extLst>
                <a:ext uri="{FF2B5EF4-FFF2-40B4-BE49-F238E27FC236}">
                  <a16:creationId xmlns:a16="http://schemas.microsoft.com/office/drawing/2014/main" id="{B32B35EF-4A03-46E2-86C4-2D9BAC7C0DC4}"/>
                </a:ext>
              </a:extLst>
            </p:cNvPr>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71">
              <a:extLst>
                <a:ext uri="{FF2B5EF4-FFF2-40B4-BE49-F238E27FC236}">
                  <a16:creationId xmlns:a16="http://schemas.microsoft.com/office/drawing/2014/main" id="{79305057-D918-4673-8486-1E0B04EB184C}"/>
                </a:ext>
              </a:extLst>
            </p:cNvPr>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数据准备</a:t>
              </a:r>
              <a:endParaRPr lang="zh-CN" altLang="en-US" sz="1200" b="1" kern="1200" dirty="0">
                <a:solidFill>
                  <a:srgbClr val="3D89BC"/>
                </a:solidFill>
                <a:effectLst/>
              </a:endParaRPr>
            </a:p>
          </p:txBody>
        </p:sp>
        <p:sp>
          <p:nvSpPr>
            <p:cNvPr id="8" name="形状 7">
              <a:extLst>
                <a:ext uri="{FF2B5EF4-FFF2-40B4-BE49-F238E27FC236}">
                  <a16:creationId xmlns:a16="http://schemas.microsoft.com/office/drawing/2014/main" id="{258B02E1-2CB6-4853-919F-93E0E14844D5}"/>
                </a:ext>
              </a:extLst>
            </p:cNvPr>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任意多边形 75">
              <a:extLst>
                <a:ext uri="{FF2B5EF4-FFF2-40B4-BE49-F238E27FC236}">
                  <a16:creationId xmlns:a16="http://schemas.microsoft.com/office/drawing/2014/main" id="{662BE4E3-7856-47AB-8D10-79F258E2DDF3}"/>
                </a:ext>
              </a:extLst>
            </p:cNvPr>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特征选择、提出</a:t>
              </a:r>
              <a:endParaRPr lang="zh-CN" altLang="en-US" sz="1200" b="1" kern="1200" dirty="0">
                <a:solidFill>
                  <a:srgbClr val="3D89BC"/>
                </a:solidFill>
                <a:effectLst/>
              </a:endParaRPr>
            </a:p>
          </p:txBody>
        </p:sp>
        <p:sp>
          <p:nvSpPr>
            <p:cNvPr id="10" name="环形箭头 76">
              <a:extLst>
                <a:ext uri="{FF2B5EF4-FFF2-40B4-BE49-F238E27FC236}">
                  <a16:creationId xmlns:a16="http://schemas.microsoft.com/office/drawing/2014/main" id="{66F1E01C-7E1D-4C32-B229-A25D5DC17049}"/>
                </a:ext>
              </a:extLst>
            </p:cNvPr>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78">
              <a:extLst>
                <a:ext uri="{FF2B5EF4-FFF2-40B4-BE49-F238E27FC236}">
                  <a16:creationId xmlns:a16="http://schemas.microsoft.com/office/drawing/2014/main" id="{9E18AAEB-B439-4A0C-8FA7-CB43C27CC6BF}"/>
                </a:ext>
              </a:extLst>
            </p:cNvPr>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特征提取</a:t>
              </a:r>
              <a:endParaRPr lang="zh-CN" altLang="en-US" sz="1200" b="1" kern="1200" dirty="0">
                <a:solidFill>
                  <a:srgbClr val="3D89BC"/>
                </a:solidFill>
                <a:effectLst/>
              </a:endParaRPr>
            </a:p>
          </p:txBody>
        </p:sp>
        <p:sp>
          <p:nvSpPr>
            <p:cNvPr id="12" name="空心弧 11">
              <a:extLst>
                <a:ext uri="{FF2B5EF4-FFF2-40B4-BE49-F238E27FC236}">
                  <a16:creationId xmlns:a16="http://schemas.microsoft.com/office/drawing/2014/main" id="{CF99995A-126F-4DAE-8BE9-F314E23ED75A}"/>
                </a:ext>
              </a:extLst>
            </p:cNvPr>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任意多边形 81">
              <a:extLst>
                <a:ext uri="{FF2B5EF4-FFF2-40B4-BE49-F238E27FC236}">
                  <a16:creationId xmlns:a16="http://schemas.microsoft.com/office/drawing/2014/main" id="{99D46294-9DB0-4C3B-B11F-8B68687C2407}"/>
                </a:ext>
              </a:extLst>
            </p:cNvPr>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a:solidFill>
                    <a:srgbClr val="3D89BC"/>
                  </a:solidFill>
                  <a:effectLst/>
                </a:rPr>
                <a:t>聚类（或分组）</a:t>
              </a:r>
            </a:p>
          </p:txBody>
        </p:sp>
      </p:grpSp>
      <p:sp>
        <p:nvSpPr>
          <p:cNvPr id="14" name="矩形 13">
            <a:extLst>
              <a:ext uri="{FF2B5EF4-FFF2-40B4-BE49-F238E27FC236}">
                <a16:creationId xmlns:a16="http://schemas.microsoft.com/office/drawing/2014/main" id="{918C2CD1-6194-47AC-A635-4D0DF37F1DE6}"/>
              </a:ext>
            </a:extLst>
          </p:cNvPr>
          <p:cNvSpPr/>
          <p:nvPr/>
        </p:nvSpPr>
        <p:spPr>
          <a:xfrm>
            <a:off x="9156515" y="5608681"/>
            <a:ext cx="902811" cy="307777"/>
          </a:xfrm>
          <a:prstGeom prst="rect">
            <a:avLst/>
          </a:prstGeom>
        </p:spPr>
        <p:txBody>
          <a:bodyPr wrap="none">
            <a:spAutoFit/>
          </a:bodyPr>
          <a:lstStyle/>
          <a:p>
            <a:r>
              <a:rPr lang="zh-CN" altLang="en-US" sz="1400" dirty="0">
                <a:solidFill>
                  <a:schemeClr val="tx1">
                    <a:lumMod val="75000"/>
                    <a:lumOff val="25000"/>
                  </a:schemeClr>
                </a:solidFill>
              </a:rPr>
              <a:t>聚类过程</a:t>
            </a:r>
          </a:p>
        </p:txBody>
      </p:sp>
    </p:spTree>
    <p:extLst>
      <p:ext uri="{BB962C8B-B14F-4D97-AF65-F5344CB8AC3E}">
        <p14:creationId xmlns:p14="http://schemas.microsoft.com/office/powerpoint/2010/main" val="27597204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3.2 </a:t>
            </a:r>
            <a:r>
              <a:rPr lang="zh-CN" altLang="en-US" dirty="0"/>
              <a:t>层次聚类算法</a:t>
            </a:r>
          </a:p>
        </p:txBody>
      </p:sp>
      <p:sp>
        <p:nvSpPr>
          <p:cNvPr id="4" name="矩形 3">
            <a:extLst>
              <a:ext uri="{FF2B5EF4-FFF2-40B4-BE49-F238E27FC236}">
                <a16:creationId xmlns:a16="http://schemas.microsoft.com/office/drawing/2014/main" id="{602F0C76-0F38-408C-8F7F-D0713DF848DD}"/>
              </a:ext>
            </a:extLst>
          </p:cNvPr>
          <p:cNvSpPr/>
          <p:nvPr/>
        </p:nvSpPr>
        <p:spPr>
          <a:xfrm>
            <a:off x="957127" y="2001637"/>
            <a:ext cx="9052517"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层次聚类算法的指导思想是对给定待聚类数据集合进行层次化分解。此算法又称为数据类算法，此算法根据一定的链接规则将数据以层次架构分裂或聚合，最终形成聚类结果</a:t>
            </a:r>
            <a:endParaRPr lang="zh-CN" altLang="en-US" sz="1600" dirty="0"/>
          </a:p>
        </p:txBody>
      </p:sp>
      <p:sp>
        <p:nvSpPr>
          <p:cNvPr id="5" name="矩形 4">
            <a:extLst>
              <a:ext uri="{FF2B5EF4-FFF2-40B4-BE49-F238E27FC236}">
                <a16:creationId xmlns:a16="http://schemas.microsoft.com/office/drawing/2014/main" id="{A8978953-1050-43E4-8F3E-3B3A19F3CB5E}"/>
              </a:ext>
            </a:extLst>
          </p:cNvPr>
          <p:cNvSpPr/>
          <p:nvPr/>
        </p:nvSpPr>
        <p:spPr>
          <a:xfrm>
            <a:off x="957127" y="3081012"/>
            <a:ext cx="9222998"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层次聚类分为自顶而下的分裂聚类和自下而上的聚合聚类</a:t>
            </a:r>
            <a:endParaRPr lang="zh-CN" altLang="en-US" sz="1600" dirty="0"/>
          </a:p>
        </p:txBody>
      </p:sp>
      <p:sp>
        <p:nvSpPr>
          <p:cNvPr id="6" name="矩形 5">
            <a:extLst>
              <a:ext uri="{FF2B5EF4-FFF2-40B4-BE49-F238E27FC236}">
                <a16:creationId xmlns:a16="http://schemas.microsoft.com/office/drawing/2014/main" id="{DA9FF239-D766-457B-81E8-44116C04454C}"/>
              </a:ext>
            </a:extLst>
          </p:cNvPr>
          <p:cNvSpPr/>
          <p:nvPr/>
        </p:nvSpPr>
        <p:spPr>
          <a:xfrm>
            <a:off x="1387420" y="3712059"/>
            <a:ext cx="8622224"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分裂聚类</a:t>
            </a:r>
            <a:r>
              <a:rPr lang="zh-CN" altLang="en-US" sz="1400" dirty="0"/>
              <a:t>：</a:t>
            </a:r>
            <a:r>
              <a:rPr lang="zh-CN" altLang="zh-CN" sz="1400" dirty="0"/>
              <a:t>初始将所有待聚类项看成同一类，然后找出其中与该类中其他项最不相似的类分裂出去形成两类。如此反复执行，直到所有项自成一类</a:t>
            </a:r>
            <a:endParaRPr lang="zh-CN" altLang="en-US" sz="1400" dirty="0"/>
          </a:p>
        </p:txBody>
      </p:sp>
      <p:sp>
        <p:nvSpPr>
          <p:cNvPr id="7" name="矩形 6">
            <a:extLst>
              <a:ext uri="{FF2B5EF4-FFF2-40B4-BE49-F238E27FC236}">
                <a16:creationId xmlns:a16="http://schemas.microsoft.com/office/drawing/2014/main" id="{90072B76-211A-4AA2-BD94-D612019B1D11}"/>
              </a:ext>
            </a:extLst>
          </p:cNvPr>
          <p:cNvSpPr/>
          <p:nvPr/>
        </p:nvSpPr>
        <p:spPr>
          <a:xfrm>
            <a:off x="1387419" y="4456612"/>
            <a:ext cx="8622224" cy="738664"/>
          </a:xfrm>
          <a:prstGeom prst="rect">
            <a:avLst/>
          </a:prstGeom>
        </p:spPr>
        <p:txBody>
          <a:bodyPr wrap="square">
            <a:spAutoFit/>
          </a:bodyPr>
          <a:lstStyle/>
          <a:p>
            <a:pPr marL="285750" indent="-285750">
              <a:buFont typeface="Wingdings" panose="05000000000000000000" pitchFamily="2" charset="2"/>
              <a:buChar char="p"/>
            </a:pPr>
            <a:r>
              <a:rPr lang="zh-CN" altLang="zh-CN" sz="1400" dirty="0"/>
              <a:t>聚合聚类</a:t>
            </a:r>
            <a:r>
              <a:rPr lang="zh-CN" altLang="en-US" sz="1400" dirty="0"/>
              <a:t>：</a:t>
            </a:r>
            <a:r>
              <a:rPr lang="zh-CN" altLang="zh-CN" sz="1400" dirty="0"/>
              <a:t>初始将所有待聚类项都视为独立的一类，通过连接规则，包括单连接、全连接、类间平均连接，以及采用欧氏距离作为相似度计算的算法，将相似度最高的两个类合并成一个类。如此反复执行，直到所有项并入同一个类</a:t>
            </a:r>
            <a:endParaRPr lang="zh-CN" altLang="en-US" sz="1400" dirty="0"/>
          </a:p>
        </p:txBody>
      </p:sp>
      <p:sp>
        <p:nvSpPr>
          <p:cNvPr id="8" name="矩形 7">
            <a:extLst>
              <a:ext uri="{FF2B5EF4-FFF2-40B4-BE49-F238E27FC236}">
                <a16:creationId xmlns:a16="http://schemas.microsoft.com/office/drawing/2014/main" id="{C2A1AA9E-FA2F-494E-9F87-30E319BF5F1E}"/>
              </a:ext>
            </a:extLst>
          </p:cNvPr>
          <p:cNvSpPr/>
          <p:nvPr/>
        </p:nvSpPr>
        <p:spPr>
          <a:xfrm>
            <a:off x="957127" y="5585886"/>
            <a:ext cx="8840061"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典型代表算法</a:t>
            </a:r>
            <a:r>
              <a:rPr lang="zh-CN" altLang="en-US" sz="1600" dirty="0"/>
              <a:t>：</a:t>
            </a:r>
            <a:r>
              <a:rPr lang="en-US" altLang="zh-CN" sz="1600" dirty="0"/>
              <a:t>BIRCH</a:t>
            </a:r>
            <a:r>
              <a:rPr lang="zh-CN" altLang="zh-CN" sz="1600" dirty="0"/>
              <a:t>（</a:t>
            </a:r>
            <a:r>
              <a:rPr lang="en-US" altLang="zh-CN" sz="1600" dirty="0"/>
              <a:t>Balanced Iterative Reducing and Clustering Using Hierarchies</a:t>
            </a:r>
            <a:r>
              <a:rPr lang="zh-CN" altLang="zh-CN" sz="1600" dirty="0"/>
              <a:t>）</a:t>
            </a:r>
            <a:endParaRPr lang="zh-CN" altLang="en-US" sz="1600" dirty="0"/>
          </a:p>
        </p:txBody>
      </p:sp>
    </p:spTree>
    <p:extLst>
      <p:ext uri="{BB962C8B-B14F-4D97-AF65-F5344CB8AC3E}">
        <p14:creationId xmlns:p14="http://schemas.microsoft.com/office/powerpoint/2010/main" val="7327705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 </a:t>
            </a:r>
            <a:r>
              <a:rPr lang="zh-CN" altLang="en-US" dirty="0"/>
              <a:t>划分聚类算法</a:t>
            </a:r>
          </a:p>
        </p:txBody>
      </p:sp>
      <p:sp>
        <p:nvSpPr>
          <p:cNvPr id="4" name="矩形 3">
            <a:extLst>
              <a:ext uri="{FF2B5EF4-FFF2-40B4-BE49-F238E27FC236}">
                <a16:creationId xmlns:a16="http://schemas.microsoft.com/office/drawing/2014/main" id="{C2D21D4F-4896-47B2-B622-C6B20F76CDB2}"/>
              </a:ext>
            </a:extLst>
          </p:cNvPr>
          <p:cNvSpPr/>
          <p:nvPr/>
        </p:nvSpPr>
        <p:spPr>
          <a:xfrm>
            <a:off x="1160865" y="1973673"/>
            <a:ext cx="894402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划分法属于硬聚类，指导思想是将给定的数据集初始分裂为</a:t>
            </a:r>
            <a:r>
              <a:rPr lang="en-US" altLang="zh-CN" sz="1600" i="1" dirty="0"/>
              <a:t>K</a:t>
            </a:r>
            <a:r>
              <a:rPr lang="zh-CN" altLang="zh-CN" sz="1600" dirty="0"/>
              <a:t>个簇，每个簇至少包含一条数据记录，然后通过反复迭代至每个簇不再改变即得出聚类结果</a:t>
            </a:r>
            <a:endParaRPr lang="zh-CN" altLang="en-US" sz="1600" dirty="0"/>
          </a:p>
        </p:txBody>
      </p:sp>
      <p:sp>
        <p:nvSpPr>
          <p:cNvPr id="5" name="矩形 4">
            <a:extLst>
              <a:ext uri="{FF2B5EF4-FFF2-40B4-BE49-F238E27FC236}">
                <a16:creationId xmlns:a16="http://schemas.microsoft.com/office/drawing/2014/main" id="{D789FB67-F320-4A4E-BE8C-74EFCF068E0C}"/>
              </a:ext>
            </a:extLst>
          </p:cNvPr>
          <p:cNvSpPr/>
          <p:nvPr/>
        </p:nvSpPr>
        <p:spPr>
          <a:xfrm>
            <a:off x="1160864" y="2936558"/>
            <a:ext cx="8944029" cy="338554"/>
          </a:xfrm>
          <a:prstGeom prst="rect">
            <a:avLst/>
          </a:prstGeom>
        </p:spPr>
        <p:txBody>
          <a:bodyPr wrap="square">
            <a:spAutoFit/>
          </a:bodyPr>
          <a:lstStyle/>
          <a:p>
            <a:pPr marL="285750" indent="-285750">
              <a:buFont typeface="Wingdings" panose="05000000000000000000" pitchFamily="2" charset="2"/>
              <a:buChar char="n"/>
            </a:pPr>
            <a:r>
              <a:rPr lang="en-US" altLang="zh-CN" sz="1600" dirty="0"/>
              <a:t>K-Means</a:t>
            </a:r>
            <a:r>
              <a:rPr lang="zh-CN" altLang="zh-CN" sz="1600" dirty="0"/>
              <a:t>算法也称作</a:t>
            </a:r>
            <a:r>
              <a:rPr lang="en-US" altLang="zh-CN" sz="1600" dirty="0"/>
              <a:t>K-</a:t>
            </a:r>
            <a:r>
              <a:rPr lang="zh-CN" altLang="zh-CN" sz="1600" dirty="0"/>
              <a:t>平均值算法或者</a:t>
            </a:r>
            <a:r>
              <a:rPr lang="en-US" altLang="zh-CN" sz="1600" dirty="0"/>
              <a:t>K</a:t>
            </a:r>
            <a:r>
              <a:rPr lang="zh-CN" altLang="zh-CN" sz="1600" dirty="0"/>
              <a:t>均值算法，是一种得到广泛使用的聚类分析算法</a:t>
            </a:r>
            <a:endParaRPr lang="zh-CN" altLang="en-US" sz="1600" dirty="0"/>
          </a:p>
        </p:txBody>
      </p:sp>
      <p:sp>
        <p:nvSpPr>
          <p:cNvPr id="6" name="矩形 5">
            <a:extLst>
              <a:ext uri="{FF2B5EF4-FFF2-40B4-BE49-F238E27FC236}">
                <a16:creationId xmlns:a16="http://schemas.microsoft.com/office/drawing/2014/main" id="{B4145708-FFAD-424B-B66F-673D3810B829}"/>
              </a:ext>
            </a:extLst>
          </p:cNvPr>
          <p:cNvSpPr/>
          <p:nvPr/>
        </p:nvSpPr>
        <p:spPr>
          <a:xfrm>
            <a:off x="1160865" y="3531991"/>
            <a:ext cx="7502688" cy="2585323"/>
          </a:xfrm>
          <a:prstGeom prst="rect">
            <a:avLst/>
          </a:prstGeom>
        </p:spPr>
        <p:txBody>
          <a:bodyPr wrap="square">
            <a:spAutoFit/>
          </a:bodyPr>
          <a:lstStyle/>
          <a:p>
            <a:pPr marL="285750" indent="-285750">
              <a:buFont typeface="Wingdings" panose="05000000000000000000" pitchFamily="2" charset="2"/>
              <a:buChar char="n"/>
            </a:pPr>
            <a:r>
              <a:rPr lang="zh-CN" altLang="en-US" dirty="0"/>
              <a:t>常用</a:t>
            </a:r>
            <a:r>
              <a:rPr lang="zh-CN" altLang="zh-CN" dirty="0"/>
              <a:t>聚类</a:t>
            </a:r>
            <a:r>
              <a:rPr lang="zh-CN" altLang="en-US" dirty="0"/>
              <a:t>距离</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en-US" altLang="zh-CN" dirty="0"/>
              <a:t> </a:t>
            </a:r>
            <a:r>
              <a:rPr lang="zh-CN" altLang="en-US" sz="1400" dirty="0"/>
              <a:t>欧式距离</a:t>
            </a:r>
            <a:endParaRPr lang="en-US" altLang="zh-CN" sz="1400" dirty="0"/>
          </a:p>
          <a:p>
            <a:pPr lvl="1"/>
            <a:endParaRPr lang="en-US" altLang="zh-CN" dirty="0"/>
          </a:p>
          <a:p>
            <a:pPr lvl="1"/>
            <a:endParaRPr lang="en-US" altLang="zh-CN" dirty="0"/>
          </a:p>
          <a:p>
            <a:pPr lvl="1"/>
            <a:endParaRPr lang="en-US" altLang="zh-CN" dirty="0"/>
          </a:p>
          <a:p>
            <a:pPr marL="742939" lvl="1" indent="-285750">
              <a:buFont typeface="Wingdings" panose="05000000000000000000" pitchFamily="2" charset="2"/>
              <a:buChar char="p"/>
            </a:pPr>
            <a:r>
              <a:rPr lang="en-US" altLang="zh-CN" dirty="0"/>
              <a:t> </a:t>
            </a:r>
            <a:r>
              <a:rPr lang="zh-CN" altLang="en-US" sz="1400" dirty="0"/>
              <a:t>曼哈顿距离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p:txBody>
      </p:sp>
      <p:graphicFrame>
        <p:nvGraphicFramePr>
          <p:cNvPr id="7" name="对象 6">
            <a:extLst>
              <a:ext uri="{FF2B5EF4-FFF2-40B4-BE49-F238E27FC236}">
                <a16:creationId xmlns:a16="http://schemas.microsoft.com/office/drawing/2014/main" id="{74B93CB2-F6A7-4C37-9C61-E1D0B27D6F47}"/>
              </a:ext>
            </a:extLst>
          </p:cNvPr>
          <p:cNvGraphicFramePr>
            <a:graphicFrameLocks noChangeAspect="1"/>
          </p:cNvGraphicFramePr>
          <p:nvPr>
            <p:extLst>
              <p:ext uri="{D42A27DB-BD31-4B8C-83A1-F6EECF244321}">
                <p14:modId xmlns:p14="http://schemas.microsoft.com/office/powerpoint/2010/main" val="3428252399"/>
              </p:ext>
            </p:extLst>
          </p:nvPr>
        </p:nvGraphicFramePr>
        <p:xfrm>
          <a:off x="2704064" y="4367990"/>
          <a:ext cx="2477943" cy="846892"/>
        </p:xfrm>
        <a:graphic>
          <a:graphicData uri="http://schemas.openxmlformats.org/presentationml/2006/ole">
            <mc:AlternateContent xmlns:mc="http://schemas.openxmlformats.org/markup-compatibility/2006">
              <mc:Choice xmlns:v="urn:schemas-microsoft-com:vml" Requires="v">
                <p:oleObj spid="_x0000_s5134" r:id="rId4" imgW="1498600" imgH="508000" progId="Equation.DSMT4">
                  <p:embed/>
                </p:oleObj>
              </mc:Choice>
              <mc:Fallback>
                <p:oleObj r:id="rId4" imgW="1498600" imgH="508000"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064" y="4367990"/>
                        <a:ext cx="2477943" cy="8468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D1E454C-8E70-41D6-9F90-872A1DA075E8}"/>
              </a:ext>
            </a:extLst>
          </p:cNvPr>
          <p:cNvGraphicFramePr>
            <a:graphicFrameLocks noChangeAspect="1"/>
          </p:cNvGraphicFramePr>
          <p:nvPr>
            <p:extLst>
              <p:ext uri="{D42A27DB-BD31-4B8C-83A1-F6EECF244321}">
                <p14:modId xmlns:p14="http://schemas.microsoft.com/office/powerpoint/2010/main" val="1095705898"/>
              </p:ext>
            </p:extLst>
          </p:nvPr>
        </p:nvGraphicFramePr>
        <p:xfrm>
          <a:off x="2646832" y="5486183"/>
          <a:ext cx="2523322" cy="772061"/>
        </p:xfrm>
        <a:graphic>
          <a:graphicData uri="http://schemas.openxmlformats.org/presentationml/2006/ole">
            <mc:AlternateContent xmlns:mc="http://schemas.openxmlformats.org/markup-compatibility/2006">
              <mc:Choice xmlns:v="urn:schemas-microsoft-com:vml" Requires="v">
                <p:oleObj spid="_x0000_s5135" r:id="rId6" imgW="1282700" imgH="393700" progId="Equation.DSMT4">
                  <p:embed/>
                </p:oleObj>
              </mc:Choice>
              <mc:Fallback>
                <p:oleObj r:id="rId6" imgW="1282700" imgH="393700" progId="Equation.DSMT4">
                  <p:embed/>
                  <p:pic>
                    <p:nvPicPr>
                      <p:cNvPr id="35"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832" y="5486183"/>
                        <a:ext cx="2523322" cy="772061"/>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76523C3-A8BE-4056-A73D-F7A9C4DAA5FB}"/>
              </a:ext>
            </a:extLst>
          </p:cNvPr>
          <p:cNvSpPr/>
          <p:nvPr/>
        </p:nvSpPr>
        <p:spPr>
          <a:xfrm>
            <a:off x="5429250" y="3822981"/>
            <a:ext cx="6096000" cy="2308324"/>
          </a:xfrm>
          <a:prstGeom prst="rect">
            <a:avLst/>
          </a:prstGeom>
        </p:spPr>
        <p:txBody>
          <a:bodyPr>
            <a:spAutoFit/>
          </a:bodyPr>
          <a:lstStyle/>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r>
              <a:rPr lang="en-US" altLang="zh-CN" b="1" dirty="0"/>
              <a:t> </a:t>
            </a:r>
            <a:r>
              <a:rPr lang="zh-CN" altLang="zh-CN" sz="1400" dirty="0"/>
              <a:t>闵可夫斯基距离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a:p>
            <a:pPr lvl="1"/>
            <a:endParaRPr lang="en-US" altLang="zh-CN" b="1" dirty="0"/>
          </a:p>
          <a:p>
            <a:pPr marL="742939" lvl="1" indent="-285750">
              <a:buFont typeface="Wingdings" panose="05000000000000000000" pitchFamily="2" charset="2"/>
              <a:buChar char="p"/>
            </a:pPr>
            <a:r>
              <a:rPr lang="zh-CN" altLang="zh-CN" sz="1400" dirty="0"/>
              <a:t>切比雪夫距离</a:t>
            </a:r>
            <a:endParaRPr lang="en-US" altLang="zh-CN" sz="14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zh-CN" altLang="en-US" dirty="0"/>
          </a:p>
        </p:txBody>
      </p:sp>
      <p:graphicFrame>
        <p:nvGraphicFramePr>
          <p:cNvPr id="10" name="对象 9">
            <a:extLst>
              <a:ext uri="{FF2B5EF4-FFF2-40B4-BE49-F238E27FC236}">
                <a16:creationId xmlns:a16="http://schemas.microsoft.com/office/drawing/2014/main" id="{F6D25FEB-DF15-4DC4-9AE6-77F9B51B720B}"/>
              </a:ext>
            </a:extLst>
          </p:cNvPr>
          <p:cNvGraphicFramePr>
            <a:graphicFrameLocks noChangeAspect="1"/>
          </p:cNvGraphicFramePr>
          <p:nvPr>
            <p:extLst>
              <p:ext uri="{D42A27DB-BD31-4B8C-83A1-F6EECF244321}">
                <p14:modId xmlns:p14="http://schemas.microsoft.com/office/powerpoint/2010/main" val="2400109593"/>
              </p:ext>
            </p:extLst>
          </p:nvPr>
        </p:nvGraphicFramePr>
        <p:xfrm>
          <a:off x="7264220" y="4385722"/>
          <a:ext cx="2426060" cy="829160"/>
        </p:xfrm>
        <a:graphic>
          <a:graphicData uri="http://schemas.openxmlformats.org/presentationml/2006/ole">
            <mc:AlternateContent xmlns:mc="http://schemas.openxmlformats.org/markup-compatibility/2006">
              <mc:Choice xmlns:v="urn:schemas-microsoft-com:vml" Requires="v">
                <p:oleObj spid="_x0000_s5136" r:id="rId8" imgW="1498600" imgH="508000" progId="Equation.DSMT4">
                  <p:embed/>
                </p:oleObj>
              </mc:Choice>
              <mc:Fallback>
                <p:oleObj r:id="rId8" imgW="1498600" imgH="508000" progId="Equation.DSMT4">
                  <p:embed/>
                  <p:pic>
                    <p:nvPicPr>
                      <p:cNvPr id="41" name="对象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220" y="4385722"/>
                        <a:ext cx="2426060" cy="82916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B6D82E-090F-44C3-851F-35F17BDC52C0}"/>
              </a:ext>
            </a:extLst>
          </p:cNvPr>
          <p:cNvGraphicFramePr>
            <a:graphicFrameLocks noChangeAspect="1"/>
          </p:cNvGraphicFramePr>
          <p:nvPr>
            <p:extLst>
              <p:ext uri="{D42A27DB-BD31-4B8C-83A1-F6EECF244321}">
                <p14:modId xmlns:p14="http://schemas.microsoft.com/office/powerpoint/2010/main" val="1665907173"/>
              </p:ext>
            </p:extLst>
          </p:nvPr>
        </p:nvGraphicFramePr>
        <p:xfrm>
          <a:off x="7019480" y="5578179"/>
          <a:ext cx="3288145" cy="609600"/>
        </p:xfrm>
        <a:graphic>
          <a:graphicData uri="http://schemas.openxmlformats.org/presentationml/2006/ole">
            <mc:AlternateContent xmlns:mc="http://schemas.openxmlformats.org/markup-compatibility/2006">
              <mc:Choice xmlns:v="urn:schemas-microsoft-com:vml" Requires="v">
                <p:oleObj spid="_x0000_s5137" r:id="rId10" imgW="1688465" imgH="317500" progId="Equation.DSMT4">
                  <p:embed/>
                </p:oleObj>
              </mc:Choice>
              <mc:Fallback>
                <p:oleObj r:id="rId10" imgW="1688465" imgH="317500" progId="Equation.DSMT4">
                  <p:embed/>
                  <p:pic>
                    <p:nvPicPr>
                      <p:cNvPr id="46"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9480" y="5578179"/>
                        <a:ext cx="3288145" cy="609600"/>
                      </a:xfrm>
                      <a:prstGeom prst="rect">
                        <a:avLst/>
                      </a:prstGeom>
                      <a:noFill/>
                    </p:spPr>
                  </p:pic>
                </p:oleObj>
              </mc:Fallback>
            </mc:AlternateContent>
          </a:graphicData>
        </a:graphic>
      </p:graphicFrame>
    </p:spTree>
    <p:extLst>
      <p:ext uri="{BB962C8B-B14F-4D97-AF65-F5344CB8AC3E}">
        <p14:creationId xmlns:p14="http://schemas.microsoft.com/office/powerpoint/2010/main" val="1320449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t>聚类算法</a:t>
            </a:r>
          </a:p>
        </p:txBody>
      </p:sp>
      <p:sp>
        <p:nvSpPr>
          <p:cNvPr id="12" name="矩形 11">
            <a:extLst>
              <a:ext uri="{FF2B5EF4-FFF2-40B4-BE49-F238E27FC236}">
                <a16:creationId xmlns:a16="http://schemas.microsoft.com/office/drawing/2014/main" id="{FB779830-1D3E-463A-93D3-8AC654D622F9}"/>
              </a:ext>
            </a:extLst>
          </p:cNvPr>
          <p:cNvSpPr/>
          <p:nvPr/>
        </p:nvSpPr>
        <p:spPr>
          <a:xfrm>
            <a:off x="1160865" y="1996132"/>
            <a:ext cx="8820043"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K-Means</a:t>
            </a:r>
            <a:r>
              <a:rPr lang="zh-CN" altLang="zh-CN" sz="1600" dirty="0"/>
              <a:t>算法是解决聚类问题的一种经典算法简单快速，对于处理大数据集，该算法是相对可伸缩的和高效</a:t>
            </a:r>
            <a:endParaRPr lang="zh-CN" altLang="en-US" sz="1600" dirty="0"/>
          </a:p>
        </p:txBody>
      </p:sp>
      <p:pic>
        <p:nvPicPr>
          <p:cNvPr id="13" name="图片 12">
            <a:extLst>
              <a:ext uri="{FF2B5EF4-FFF2-40B4-BE49-F238E27FC236}">
                <a16:creationId xmlns:a16="http://schemas.microsoft.com/office/drawing/2014/main" id="{C46A1022-7C38-4B3C-A30C-599A789C6822}"/>
              </a:ext>
            </a:extLst>
          </p:cNvPr>
          <p:cNvPicPr>
            <a:picLocks noChangeAspect="1"/>
          </p:cNvPicPr>
          <p:nvPr/>
        </p:nvPicPr>
        <p:blipFill rotWithShape="1">
          <a:blip r:embed="rId3"/>
          <a:srcRect l="6556"/>
          <a:stretch/>
        </p:blipFill>
        <p:spPr>
          <a:xfrm>
            <a:off x="3115949" y="2646237"/>
            <a:ext cx="5960101" cy="3708000"/>
          </a:xfrm>
          <a:prstGeom prst="rect">
            <a:avLst/>
          </a:prstGeom>
        </p:spPr>
      </p:pic>
    </p:spTree>
    <p:extLst>
      <p:ext uri="{BB962C8B-B14F-4D97-AF65-F5344CB8AC3E}">
        <p14:creationId xmlns:p14="http://schemas.microsoft.com/office/powerpoint/2010/main" val="22621373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3.4 </a:t>
            </a:r>
            <a:r>
              <a:rPr lang="zh-CN" altLang="en-US" dirty="0"/>
              <a:t>基于密度聚类算法</a:t>
            </a:r>
          </a:p>
        </p:txBody>
      </p:sp>
      <p:sp>
        <p:nvSpPr>
          <p:cNvPr id="4" name="矩形 3">
            <a:extLst>
              <a:ext uri="{FF2B5EF4-FFF2-40B4-BE49-F238E27FC236}">
                <a16:creationId xmlns:a16="http://schemas.microsoft.com/office/drawing/2014/main" id="{4062DEBB-AA7E-4620-9C51-94F84950C001}"/>
              </a:ext>
            </a:extLst>
          </p:cNvPr>
          <p:cNvSpPr/>
          <p:nvPr/>
        </p:nvSpPr>
        <p:spPr>
          <a:xfrm>
            <a:off x="1095211" y="1821475"/>
            <a:ext cx="9195661"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DBSCAN</a:t>
            </a:r>
          </a:p>
          <a:p>
            <a:pPr marL="742939" lvl="1" indent="-285750">
              <a:lnSpc>
                <a:spcPct val="150000"/>
              </a:lnSpc>
              <a:buFont typeface="Wingdings" panose="05000000000000000000" pitchFamily="2" charset="2"/>
              <a:buChar char="p"/>
            </a:pPr>
            <a:r>
              <a:rPr lang="en-US" altLang="zh-CN" sz="1400" dirty="0"/>
              <a:t>DBSCAN </a:t>
            </a:r>
            <a:r>
              <a:rPr lang="zh-CN" altLang="zh-CN" sz="1400" dirty="0"/>
              <a:t>（</a:t>
            </a:r>
            <a:r>
              <a:rPr lang="en-US" altLang="zh-CN" sz="1400" dirty="0"/>
              <a:t>Density-Based Spatial Clustering of Application with Noise</a:t>
            </a:r>
            <a:r>
              <a:rPr lang="zh-CN" altLang="zh-CN" sz="1400" dirty="0"/>
              <a:t>，具有噪声的基于密度的空间聚类应用）是一种基于高密度连接区域的密度聚类算法</a:t>
            </a:r>
            <a:endParaRPr lang="zh-CN" altLang="en-US" sz="1400" dirty="0"/>
          </a:p>
        </p:txBody>
      </p:sp>
      <p:sp>
        <p:nvSpPr>
          <p:cNvPr id="5" name="矩形 4">
            <a:extLst>
              <a:ext uri="{FF2B5EF4-FFF2-40B4-BE49-F238E27FC236}">
                <a16:creationId xmlns:a16="http://schemas.microsoft.com/office/drawing/2014/main" id="{03E14945-8B94-4229-B196-07C9889BEE54}"/>
              </a:ext>
            </a:extLst>
          </p:cNvPr>
          <p:cNvSpPr/>
          <p:nvPr/>
        </p:nvSpPr>
        <p:spPr>
          <a:xfrm>
            <a:off x="1095211" y="3083815"/>
            <a:ext cx="9195660" cy="1661993"/>
          </a:xfrm>
          <a:prstGeom prst="rect">
            <a:avLst/>
          </a:prstGeom>
        </p:spPr>
        <p:txBody>
          <a:bodyPr wrap="square">
            <a:spAutoFit/>
          </a:bodyPr>
          <a:lstStyle/>
          <a:p>
            <a:pPr marL="285750" indent="-285750">
              <a:buFont typeface="Wingdings" panose="05000000000000000000" pitchFamily="2" charset="2"/>
              <a:buChar char="n"/>
            </a:pPr>
            <a:r>
              <a:rPr lang="en-US" altLang="zh-CN" dirty="0"/>
              <a:t>DBSCAN</a:t>
            </a:r>
            <a:r>
              <a:rPr lang="zh-CN" altLang="zh-CN" dirty="0"/>
              <a:t>算法流程</a:t>
            </a:r>
            <a:endParaRPr lang="en-US" altLang="zh-CN" dirty="0"/>
          </a:p>
          <a:p>
            <a:endParaRPr lang="en-US" altLang="zh-CN" sz="1400" dirty="0"/>
          </a:p>
          <a:p>
            <a:pPr marL="742939" lvl="1" indent="-285750">
              <a:buFont typeface="Wingdings" panose="05000000000000000000" pitchFamily="2" charset="2"/>
              <a:buChar char="p"/>
            </a:pPr>
            <a:r>
              <a:rPr lang="zh-CN" altLang="zh-CN" sz="1400" dirty="0"/>
              <a:t>从任意对象</a:t>
            </a:r>
            <a:r>
              <a:rPr lang="en-US" altLang="zh-CN" sz="1400" i="1" dirty="0"/>
              <a:t>P </a:t>
            </a:r>
            <a:r>
              <a:rPr lang="zh-CN" altLang="zh-CN" sz="1400" dirty="0"/>
              <a:t>开始根据阈值和参数通过广度优先搜索提取从</a:t>
            </a:r>
            <a:r>
              <a:rPr lang="en-US" altLang="zh-CN" sz="1400" i="1" dirty="0"/>
              <a:t>P </a:t>
            </a:r>
            <a:r>
              <a:rPr lang="zh-CN" altLang="zh-CN" sz="1400" dirty="0"/>
              <a:t>密度可达的所有对象，得到一个聚类</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若</a:t>
            </a:r>
            <a:r>
              <a:rPr lang="en-US" altLang="zh-CN" sz="1400" i="1" dirty="0"/>
              <a:t>P </a:t>
            </a:r>
            <a:r>
              <a:rPr lang="zh-CN" altLang="zh-CN" sz="1400" dirty="0"/>
              <a:t>是核心对象，则可以一次标记相应对象为当前类并以此为基础进行扩展</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得到一个完整的聚类后，再选择一个新的对象重复上述过程。若</a:t>
            </a:r>
            <a:r>
              <a:rPr lang="en-US" altLang="zh-CN" sz="1400" i="1" dirty="0"/>
              <a:t>P </a:t>
            </a:r>
            <a:r>
              <a:rPr lang="zh-CN" altLang="zh-CN" sz="1400" dirty="0"/>
              <a:t>是边界对象，则将其标记为噪声并舍弃</a:t>
            </a:r>
            <a:endParaRPr lang="zh-CN" altLang="en-US" sz="1400" dirty="0"/>
          </a:p>
        </p:txBody>
      </p:sp>
      <p:sp>
        <p:nvSpPr>
          <p:cNvPr id="6" name="矩形 5">
            <a:extLst>
              <a:ext uri="{FF2B5EF4-FFF2-40B4-BE49-F238E27FC236}">
                <a16:creationId xmlns:a16="http://schemas.microsoft.com/office/drawing/2014/main" id="{19A91BEB-2565-405A-9C4C-CF0B0CB348B7}"/>
              </a:ext>
            </a:extLst>
          </p:cNvPr>
          <p:cNvSpPr/>
          <p:nvPr/>
        </p:nvSpPr>
        <p:spPr>
          <a:xfrm>
            <a:off x="1219197" y="4958584"/>
            <a:ext cx="10450297" cy="2086405"/>
          </a:xfrm>
          <a:prstGeom prst="rect">
            <a:avLst/>
          </a:prstGeom>
        </p:spPr>
        <p:txBody>
          <a:bodyPr wrap="none">
            <a:spAutoFit/>
          </a:bodyPr>
          <a:lstStyle/>
          <a:p>
            <a:pPr marL="285750" indent="-285750">
              <a:buFont typeface="Wingdings" panose="05000000000000000000" pitchFamily="2" charset="2"/>
              <a:buChar char="n"/>
            </a:pPr>
            <a:r>
              <a:rPr lang="en-US" altLang="zh-CN" dirty="0"/>
              <a:t>DBSCAN</a:t>
            </a:r>
            <a:r>
              <a:rPr lang="zh-CN" altLang="zh-CN" dirty="0"/>
              <a:t>算法</a:t>
            </a:r>
            <a:r>
              <a:rPr lang="zh-CN" altLang="en-US" dirty="0"/>
              <a:t>缺陷</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zh-CN" altLang="en-US" sz="1400" dirty="0"/>
              <a:t>聚类的结果与参数关系较大：阈值过大容易将同一聚类分割；阈值过小容易将不同聚类合并</a:t>
            </a:r>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en-US" sz="1400" dirty="0"/>
              <a:t>固定的阈值参数对于稀疏程度不同的数据不具适应性：密度小的区域同一聚类易被分割；密度大的区域不同聚类易被合并</a:t>
            </a:r>
          </a:p>
          <a:p>
            <a:pPr marL="742939" lvl="1" indent="-285750">
              <a:buFont typeface="Wingdings" panose="05000000000000000000" pitchFamily="2" charset="2"/>
              <a:buChar char="p"/>
            </a:pPr>
            <a:endParaRPr lang="zh-CN" altLang="en-US" sz="1400" dirty="0"/>
          </a:p>
          <a:p>
            <a:pPr marL="742939" lvl="1" indent="-285750">
              <a:buFont typeface="Wingdings" panose="05000000000000000000" pitchFamily="2" charset="2"/>
              <a:buChar char="p"/>
            </a:pPr>
            <a:endParaRPr lang="en-US" altLang="zh-CN" sz="1400" dirty="0"/>
          </a:p>
          <a:p>
            <a:pPr>
              <a:lnSpc>
                <a:spcPct val="150000"/>
              </a:lnSpc>
            </a:pPr>
            <a:endParaRPr lang="en-US" altLang="zh-CN" dirty="0"/>
          </a:p>
        </p:txBody>
      </p:sp>
    </p:spTree>
    <p:extLst>
      <p:ext uri="{BB962C8B-B14F-4D97-AF65-F5344CB8AC3E}">
        <p14:creationId xmlns:p14="http://schemas.microsoft.com/office/powerpoint/2010/main" val="31612457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3.5 </a:t>
            </a:r>
            <a:r>
              <a:rPr lang="zh-CN" altLang="en-US" dirty="0"/>
              <a:t>基于网格聚类算法</a:t>
            </a:r>
          </a:p>
        </p:txBody>
      </p:sp>
      <p:sp>
        <p:nvSpPr>
          <p:cNvPr id="4" name="矩形 3">
            <a:extLst>
              <a:ext uri="{FF2B5EF4-FFF2-40B4-BE49-F238E27FC236}">
                <a16:creationId xmlns:a16="http://schemas.microsoft.com/office/drawing/2014/main" id="{90C00045-95B4-4981-8380-FEBE9A7FB550}"/>
              </a:ext>
            </a:extLst>
          </p:cNvPr>
          <p:cNvSpPr/>
          <p:nvPr/>
        </p:nvSpPr>
        <p:spPr>
          <a:xfrm>
            <a:off x="1048718" y="1914873"/>
            <a:ext cx="9087173" cy="135626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网格聚类算法</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采用一个多分辨率的网格数据结构，即将空间量化为有限数目的单元，这些单元形成了网格结构，所有的聚类操作都在网格上进行</a:t>
            </a:r>
            <a:endParaRPr lang="zh-CN" altLang="en-US" sz="1600" dirty="0"/>
          </a:p>
        </p:txBody>
      </p:sp>
      <p:sp>
        <p:nvSpPr>
          <p:cNvPr id="5" name="矩形 4">
            <a:extLst>
              <a:ext uri="{FF2B5EF4-FFF2-40B4-BE49-F238E27FC236}">
                <a16:creationId xmlns:a16="http://schemas.microsoft.com/office/drawing/2014/main" id="{C0045782-5CB7-4605-B83F-D711447DDF72}"/>
              </a:ext>
            </a:extLst>
          </p:cNvPr>
          <p:cNvSpPr/>
          <p:nvPr/>
        </p:nvSpPr>
        <p:spPr>
          <a:xfrm>
            <a:off x="1048718" y="3363874"/>
            <a:ext cx="9087173" cy="32316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600" dirty="0"/>
              <a:t>STING</a:t>
            </a:r>
            <a:r>
              <a:rPr lang="zh-CN" altLang="zh-CN" sz="1600" dirty="0"/>
              <a:t>（</a:t>
            </a:r>
            <a:r>
              <a:rPr lang="en-US" altLang="zh-CN" sz="1600" dirty="0"/>
              <a:t>STatistical INformation Grid</a:t>
            </a:r>
            <a:r>
              <a:rPr lang="zh-CN" altLang="zh-CN" sz="1600" dirty="0"/>
              <a:t>，统计信息网格）</a:t>
            </a:r>
            <a:endParaRPr lang="en-US" altLang="zh-CN" sz="1600" dirty="0"/>
          </a:p>
          <a:p>
            <a:pPr marL="1200127" lvl="2" indent="-285750">
              <a:lnSpc>
                <a:spcPct val="150000"/>
              </a:lnSpc>
              <a:buFont typeface="Century Gothic" panose="020B0502020202020204" pitchFamily="34" charset="0"/>
              <a:buChar char="―"/>
            </a:pPr>
            <a:r>
              <a:rPr lang="zh-CN" altLang="zh-CN" sz="1400" dirty="0"/>
              <a:t>针对不同级别的分辨率，通常存在多个级别的矩形单元，这些单元形成了一个层次结构——高层的每个单元被划分为多个低一层的单元</a:t>
            </a:r>
            <a:endParaRPr lang="en-US" altLang="zh-CN" sz="1400" dirty="0"/>
          </a:p>
          <a:p>
            <a:pPr marL="1200127" lvl="2" indent="-285750">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en-US" altLang="zh-CN" dirty="0"/>
              <a:t>WaveCluster</a:t>
            </a:r>
            <a:r>
              <a:rPr lang="zh-CN" altLang="zh-CN" dirty="0"/>
              <a:t>（</a:t>
            </a:r>
            <a:r>
              <a:rPr lang="en-US" altLang="zh-CN" dirty="0"/>
              <a:t>Clustering using wavelet transformation</a:t>
            </a:r>
            <a:r>
              <a:rPr lang="zh-CN" altLang="zh-CN" dirty="0"/>
              <a:t>，采用小波变换聚类）</a:t>
            </a:r>
            <a:endParaRPr lang="en-US" altLang="zh-CN" dirty="0"/>
          </a:p>
          <a:p>
            <a:pPr marL="1200127" lvl="2" indent="-285750">
              <a:lnSpc>
                <a:spcPct val="150000"/>
              </a:lnSpc>
              <a:buFont typeface="Century Gothic" panose="020B0502020202020204" pitchFamily="34" charset="0"/>
              <a:buChar char="―"/>
            </a:pPr>
            <a:r>
              <a:rPr lang="zh-CN" altLang="zh-CN" sz="1400" dirty="0"/>
              <a:t>先通过在数据空间上加一个多维网格结构来汇总数据，然后采用一种小波变换来变换原特征空间，在变换后的空间中找到密集区域</a:t>
            </a:r>
            <a:endParaRPr lang="zh-CN" altLang="en-US" sz="1400" dirty="0"/>
          </a:p>
          <a:p>
            <a:endParaRPr lang="zh-CN" altLang="en-US" dirty="0"/>
          </a:p>
        </p:txBody>
      </p:sp>
    </p:spTree>
    <p:extLst>
      <p:ext uri="{BB962C8B-B14F-4D97-AF65-F5344CB8AC3E}">
        <p14:creationId xmlns:p14="http://schemas.microsoft.com/office/powerpoint/2010/main" val="5557128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pic>
        <p:nvPicPr>
          <p:cNvPr id="11" name="图片 10">
            <a:extLst>
              <a:ext uri="{FF2B5EF4-FFF2-40B4-BE49-F238E27FC236}">
                <a16:creationId xmlns:a16="http://schemas.microsoft.com/office/drawing/2014/main" id="{CEB5D406-4367-49E0-B9C8-CCEEC5256204}"/>
              </a:ext>
            </a:extLst>
          </p:cNvPr>
          <p:cNvPicPr>
            <a:picLocks noChangeAspect="1"/>
          </p:cNvPicPr>
          <p:nvPr/>
        </p:nvPicPr>
        <p:blipFill>
          <a:blip r:embed="rId3"/>
          <a:stretch>
            <a:fillRect/>
          </a:stretch>
        </p:blipFill>
        <p:spPr>
          <a:xfrm>
            <a:off x="2419411" y="1705526"/>
            <a:ext cx="7353178" cy="4356000"/>
          </a:xfrm>
          <a:prstGeom prst="rect">
            <a:avLst/>
          </a:prstGeom>
        </p:spPr>
      </p:pic>
    </p:spTree>
    <p:extLst>
      <p:ext uri="{BB962C8B-B14F-4D97-AF65-F5344CB8AC3E}">
        <p14:creationId xmlns:p14="http://schemas.microsoft.com/office/powerpoint/2010/main" val="236911153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3.6 </a:t>
            </a:r>
            <a:r>
              <a:rPr lang="zh-CN" altLang="en-US" dirty="0"/>
              <a:t>基于模型聚类算法</a:t>
            </a:r>
          </a:p>
        </p:txBody>
      </p:sp>
      <p:sp>
        <p:nvSpPr>
          <p:cNvPr id="4" name="矩形 3">
            <a:extLst>
              <a:ext uri="{FF2B5EF4-FFF2-40B4-BE49-F238E27FC236}">
                <a16:creationId xmlns:a16="http://schemas.microsoft.com/office/drawing/2014/main" id="{22F7E331-0088-4BFA-831F-6199FECF1D60}"/>
              </a:ext>
            </a:extLst>
          </p:cNvPr>
          <p:cNvSpPr/>
          <p:nvPr/>
        </p:nvSpPr>
        <p:spPr>
          <a:xfrm>
            <a:off x="1048718" y="1923319"/>
            <a:ext cx="9412638"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模型聚类算法</a:t>
            </a:r>
            <a:endParaRPr lang="en-US" altLang="zh-CN" dirty="0"/>
          </a:p>
          <a:p>
            <a:pPr marL="742939" lvl="1" indent="-285750">
              <a:lnSpc>
                <a:spcPct val="150000"/>
              </a:lnSpc>
              <a:buFont typeface="Wingdings" panose="05000000000000000000" pitchFamily="2" charset="2"/>
              <a:buChar char="p"/>
            </a:pPr>
            <a:r>
              <a:rPr lang="zh-CN" altLang="zh-CN" sz="1400" dirty="0"/>
              <a:t>是为每一个聚类假定了一个模型，寻找数据对给定模型的最佳拟合</a:t>
            </a:r>
            <a:endParaRPr lang="zh-CN" altLang="en-US" sz="1400" dirty="0"/>
          </a:p>
        </p:txBody>
      </p:sp>
      <p:sp>
        <p:nvSpPr>
          <p:cNvPr id="5" name="矩形 4">
            <a:extLst>
              <a:ext uri="{FF2B5EF4-FFF2-40B4-BE49-F238E27FC236}">
                <a16:creationId xmlns:a16="http://schemas.microsoft.com/office/drawing/2014/main" id="{6A1BE55A-F8A3-46DD-BFE5-83AD073EAF1F}"/>
              </a:ext>
            </a:extLst>
          </p:cNvPr>
          <p:cNvSpPr/>
          <p:nvPr/>
        </p:nvSpPr>
        <p:spPr>
          <a:xfrm>
            <a:off x="1048718" y="2834937"/>
            <a:ext cx="10352546" cy="35623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en-US" sz="1600" dirty="0"/>
              <a:t>统计学方法</a:t>
            </a:r>
            <a:r>
              <a:rPr lang="en-US" altLang="zh-CN" sz="1600" dirty="0"/>
              <a:t>(EM</a:t>
            </a:r>
            <a:r>
              <a:rPr lang="zh-CN" altLang="en-US" sz="1600" dirty="0"/>
              <a:t>和</a:t>
            </a:r>
            <a:r>
              <a:rPr lang="en-US" altLang="zh-CN" sz="1600" dirty="0"/>
              <a:t>COBWEB</a:t>
            </a:r>
            <a:r>
              <a:rPr lang="zh-CN" altLang="en-US" sz="1600" dirty="0"/>
              <a:t>算法</a:t>
            </a:r>
            <a:r>
              <a:rPr lang="en-US" altLang="zh-CN" sz="1600" dirty="0"/>
              <a:t>)</a:t>
            </a:r>
          </a:p>
          <a:p>
            <a:pPr marL="1200127" lvl="2" indent="-285750">
              <a:lnSpc>
                <a:spcPct val="150000"/>
              </a:lnSpc>
              <a:buFont typeface="Century Gothic" panose="020B0502020202020204" pitchFamily="34" charset="0"/>
              <a:buChar char="―"/>
            </a:pPr>
            <a:r>
              <a:rPr lang="zh-CN" altLang="en-US" sz="1400" dirty="0"/>
              <a:t>概念聚类是机器学习中的一种聚类方法，给出一组未标记的数据对象，它产生一个分类模式。概念聚类除了确定相似对象的分组外，还为每组对象发现了特征描述，即每组对象代表了一个概念或类</a:t>
            </a:r>
          </a:p>
          <a:p>
            <a:pPr marL="1200127" lvl="2" indent="-285750">
              <a:lnSpc>
                <a:spcPct val="150000"/>
              </a:lnSpc>
              <a:buFont typeface="Century Gothic" panose="020B0502020202020204" pitchFamily="34" charset="0"/>
              <a:buChar char="―"/>
            </a:pPr>
            <a:r>
              <a:rPr lang="zh-CN" altLang="en-US" sz="1400" dirty="0"/>
              <a:t>概念聚类过程主要有两个步骤：首先，完成聚类；其次，进行特征描述</a:t>
            </a:r>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zh-CN" altLang="en-US" dirty="0"/>
              <a:t>神经网络方法</a:t>
            </a:r>
            <a:r>
              <a:rPr lang="en-US" altLang="zh-CN" dirty="0"/>
              <a:t>(SOM</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400" dirty="0"/>
              <a:t>神经网络方法将每个簇描述成一个模型。模型作为聚类的一个“原型”，不一定对应一个特定的数据实例或对象</a:t>
            </a:r>
          </a:p>
          <a:p>
            <a:pPr marL="1200127" lvl="2" indent="-285750">
              <a:lnSpc>
                <a:spcPct val="150000"/>
              </a:lnSpc>
              <a:buFont typeface="Century Gothic" panose="020B0502020202020204" pitchFamily="34" charset="0"/>
              <a:buChar char="―"/>
            </a:pPr>
            <a:r>
              <a:rPr lang="zh-CN" altLang="en-US" sz="1400" dirty="0"/>
              <a:t>神经网络聚类的两种方法：竞争学习方法与自组织特征图映射方法。神经网络聚类方法存在较长处理时间和复杂数据中复杂关系问题，还不适合处理大数据库</a:t>
            </a:r>
          </a:p>
        </p:txBody>
      </p:sp>
    </p:spTree>
    <p:extLst>
      <p:ext uri="{BB962C8B-B14F-4D97-AF65-F5344CB8AC3E}">
        <p14:creationId xmlns:p14="http://schemas.microsoft.com/office/powerpoint/2010/main" val="22391748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3.8 </a:t>
            </a:r>
            <a:r>
              <a:rPr lang="zh-CN" altLang="en-US" dirty="0"/>
              <a:t>聚类算法应用：海量视频检索</a:t>
            </a:r>
          </a:p>
        </p:txBody>
      </p:sp>
      <p:sp>
        <p:nvSpPr>
          <p:cNvPr id="4" name="矩形 3">
            <a:extLst>
              <a:ext uri="{FF2B5EF4-FFF2-40B4-BE49-F238E27FC236}">
                <a16:creationId xmlns:a16="http://schemas.microsoft.com/office/drawing/2014/main" id="{9D21C08D-1A1D-4861-BBE7-4FF13F66591F}"/>
              </a:ext>
            </a:extLst>
          </p:cNvPr>
          <p:cNvSpPr/>
          <p:nvPr/>
        </p:nvSpPr>
        <p:spPr>
          <a:xfrm>
            <a:off x="1048718" y="1858114"/>
            <a:ext cx="8885696"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图像分割</a:t>
            </a:r>
            <a:endParaRPr lang="en-US" altLang="zh-CN" dirty="0"/>
          </a:p>
          <a:p>
            <a:pPr marL="742939" lvl="1" indent="-285750">
              <a:lnSpc>
                <a:spcPct val="150000"/>
              </a:lnSpc>
              <a:buFont typeface="Wingdings" panose="05000000000000000000" pitchFamily="2" charset="2"/>
              <a:buChar char="p"/>
            </a:pPr>
            <a:r>
              <a:rPr lang="zh-CN" altLang="zh-CN" sz="1400" dirty="0"/>
              <a:t>图像处理到图像分析的关键步骤，也是一种基本的计算机视觉技术，一般来说，图像分割是把图像分成每个区域并提取感兴趣目标的技术和过程。颜色、灰度、纹理是比较常见和主要的特性，目标可以对应多个区域，也可以对应单个区域，主要与实际应用和目标有关</a:t>
            </a:r>
            <a:endParaRPr lang="zh-CN" altLang="en-US" sz="1400" dirty="0"/>
          </a:p>
        </p:txBody>
      </p:sp>
      <p:sp>
        <p:nvSpPr>
          <p:cNvPr id="5" name="矩形 4">
            <a:extLst>
              <a:ext uri="{FF2B5EF4-FFF2-40B4-BE49-F238E27FC236}">
                <a16:creationId xmlns:a16="http://schemas.microsoft.com/office/drawing/2014/main" id="{CA139CFC-0479-4BC2-94ED-70EBE633A843}"/>
              </a:ext>
            </a:extLst>
          </p:cNvPr>
          <p:cNvSpPr/>
          <p:nvPr/>
        </p:nvSpPr>
        <p:spPr>
          <a:xfrm>
            <a:off x="1535101" y="3356647"/>
            <a:ext cx="8289835"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K-Means</a:t>
            </a:r>
            <a:r>
              <a:rPr lang="zh-CN" altLang="zh-CN" sz="1400" dirty="0"/>
              <a:t>聚类算法简捷，具有很强的搜索能力，适合处理数据量大的应用场景，在数据挖掘和图像领域中得到了广泛的应用</a:t>
            </a:r>
            <a:endParaRPr lang="zh-CN" altLang="en-US" sz="1400" dirty="0"/>
          </a:p>
        </p:txBody>
      </p:sp>
      <p:pic>
        <p:nvPicPr>
          <p:cNvPr id="6" name="图片 11">
            <a:extLst>
              <a:ext uri="{FF2B5EF4-FFF2-40B4-BE49-F238E27FC236}">
                <a16:creationId xmlns:a16="http://schemas.microsoft.com/office/drawing/2014/main" id="{19C5977F-A6D9-4142-A9E8-B9A6FCE17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3306733" y="3886450"/>
            <a:ext cx="5578534"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513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52937" y="672916"/>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217611" y="4628673"/>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949998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74886" y="1876320"/>
            <a:ext cx="9001294"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endParaRPr lang="en-US" altLang="zh-CN" dirty="0"/>
          </a:p>
          <a:p>
            <a:pPr marL="742939" lvl="1" indent="-285750">
              <a:lnSpc>
                <a:spcPct val="150000"/>
              </a:lnSpc>
              <a:buFont typeface="Wingdings" panose="05000000000000000000" pitchFamily="2" charset="2"/>
              <a:buChar char="p"/>
            </a:pPr>
            <a:r>
              <a:rPr lang="zh-CN" altLang="zh-CN" sz="1400" dirty="0"/>
              <a:t>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400" dirty="0"/>
          </a:p>
        </p:txBody>
      </p:sp>
      <p:grpSp>
        <p:nvGrpSpPr>
          <p:cNvPr id="5" name="组合 4">
            <a:extLst>
              <a:ext uri="{FF2B5EF4-FFF2-40B4-BE49-F238E27FC236}">
                <a16:creationId xmlns:a16="http://schemas.microsoft.com/office/drawing/2014/main" id="{7F754145-AC89-429C-A705-1813729D1ECB}"/>
              </a:ext>
            </a:extLst>
          </p:cNvPr>
          <p:cNvGrpSpPr/>
          <p:nvPr/>
        </p:nvGrpSpPr>
        <p:grpSpPr>
          <a:xfrm>
            <a:off x="1826335" y="3516670"/>
            <a:ext cx="8149845" cy="2517141"/>
            <a:chOff x="232155" y="2872809"/>
            <a:chExt cx="8410192" cy="2597551"/>
          </a:xfrm>
        </p:grpSpPr>
        <p:pic>
          <p:nvPicPr>
            <p:cNvPr id="6" name="图片 5">
              <a:extLst>
                <a:ext uri="{FF2B5EF4-FFF2-40B4-BE49-F238E27FC236}">
                  <a16:creationId xmlns:a16="http://schemas.microsoft.com/office/drawing/2014/main" id="{B40FD8E4-1530-4450-8888-FF1D9670F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 name="图片 6">
              <a:extLst>
                <a:ext uri="{FF2B5EF4-FFF2-40B4-BE49-F238E27FC236}">
                  <a16:creationId xmlns:a16="http://schemas.microsoft.com/office/drawing/2014/main" id="{4786B5A5-208D-434E-89CB-7E71108840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 name="图片 7">
              <a:extLst>
                <a:ext uri="{FF2B5EF4-FFF2-40B4-BE49-F238E27FC236}">
                  <a16:creationId xmlns:a16="http://schemas.microsoft.com/office/drawing/2014/main" id="{DFE2E938-D5EC-4900-9D02-D8218D883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9" name="图片 8">
              <a:extLst>
                <a:ext uri="{FF2B5EF4-FFF2-40B4-BE49-F238E27FC236}">
                  <a16:creationId xmlns:a16="http://schemas.microsoft.com/office/drawing/2014/main" id="{B1832D08-C8CE-48C4-B08C-969533C9683E}"/>
                </a:ext>
              </a:extLst>
            </p:cNvPr>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 name="图片 9">
              <a:extLst>
                <a:ext uri="{FF2B5EF4-FFF2-40B4-BE49-F238E27FC236}">
                  <a16:creationId xmlns:a16="http://schemas.microsoft.com/office/drawing/2014/main" id="{C77B20BB-531E-4071-B1F2-9403DF4F14C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1" name="图片 10">
              <a:extLst>
                <a:ext uri="{FF2B5EF4-FFF2-40B4-BE49-F238E27FC236}">
                  <a16:creationId xmlns:a16="http://schemas.microsoft.com/office/drawing/2014/main" id="{2BDC3F54-807F-48F6-9175-793EBFFD3A3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2" name="组合 11">
              <a:extLst>
                <a:ext uri="{FF2B5EF4-FFF2-40B4-BE49-F238E27FC236}">
                  <a16:creationId xmlns:a16="http://schemas.microsoft.com/office/drawing/2014/main" id="{493A1A96-6051-4994-B300-80871B3BCB1C}"/>
                </a:ext>
              </a:extLst>
            </p:cNvPr>
            <p:cNvGrpSpPr/>
            <p:nvPr/>
          </p:nvGrpSpPr>
          <p:grpSpPr>
            <a:xfrm>
              <a:off x="6846851" y="4065346"/>
              <a:ext cx="1795495" cy="1405013"/>
              <a:chOff x="6818276" y="4448658"/>
              <a:chExt cx="1795495" cy="1593202"/>
            </a:xfrm>
          </p:grpSpPr>
          <p:sp>
            <p:nvSpPr>
              <p:cNvPr id="18" name="矩形 17">
                <a:extLst>
                  <a:ext uri="{FF2B5EF4-FFF2-40B4-BE49-F238E27FC236}">
                    <a16:creationId xmlns:a16="http://schemas.microsoft.com/office/drawing/2014/main" id="{F43EE636-3ABD-4197-9F14-26F4722A4FCB}"/>
                  </a:ext>
                </a:extLst>
              </p:cNvPr>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FC202C-C7ED-4259-8971-27C16EDC2C95}"/>
                  </a:ext>
                </a:extLst>
              </p:cNvPr>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0">
                <a:extLst>
                  <a:ext uri="{FF2B5EF4-FFF2-40B4-BE49-F238E27FC236}">
                    <a16:creationId xmlns:a16="http://schemas.microsoft.com/office/drawing/2014/main" id="{20D6BBA3-B10A-4249-9AC6-8C5EC2C045BA}"/>
                  </a:ext>
                </a:extLst>
              </p:cNvPr>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3" name="图片 12">
              <a:extLst>
                <a:ext uri="{FF2B5EF4-FFF2-40B4-BE49-F238E27FC236}">
                  <a16:creationId xmlns:a16="http://schemas.microsoft.com/office/drawing/2014/main" id="{E3B6A4C9-43D9-4713-BD6E-4BD906EA2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4" name="图片 13">
              <a:extLst>
                <a:ext uri="{FF2B5EF4-FFF2-40B4-BE49-F238E27FC236}">
                  <a16:creationId xmlns:a16="http://schemas.microsoft.com/office/drawing/2014/main" id="{CB8B7CA9-C383-480B-A715-59D1CB661789}"/>
                </a:ext>
              </a:extLst>
            </p:cNvPr>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5" name="组合 14">
              <a:extLst>
                <a:ext uri="{FF2B5EF4-FFF2-40B4-BE49-F238E27FC236}">
                  <a16:creationId xmlns:a16="http://schemas.microsoft.com/office/drawing/2014/main" id="{2466F244-D686-4917-884E-207B4593C146}"/>
                </a:ext>
              </a:extLst>
            </p:cNvPr>
            <p:cNvGrpSpPr/>
            <p:nvPr/>
          </p:nvGrpSpPr>
          <p:grpSpPr>
            <a:xfrm>
              <a:off x="242198" y="3609983"/>
              <a:ext cx="6669086" cy="1157666"/>
              <a:chOff x="213623" y="4909748"/>
              <a:chExt cx="6669086" cy="627899"/>
            </a:xfrm>
          </p:grpSpPr>
          <p:sp>
            <p:nvSpPr>
              <p:cNvPr id="16" name="矩形 15">
                <a:extLst>
                  <a:ext uri="{FF2B5EF4-FFF2-40B4-BE49-F238E27FC236}">
                    <a16:creationId xmlns:a16="http://schemas.microsoft.com/office/drawing/2014/main" id="{DC4F792E-5790-44A3-8E85-54A2D1D4B2E6}"/>
                  </a:ext>
                </a:extLst>
              </p:cNvPr>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BBA650F-98DF-48B5-B1EC-43F23E3174F5}"/>
                  </a:ext>
                </a:extLst>
              </p:cNvPr>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矩形 20">
            <a:extLst>
              <a:ext uri="{FF2B5EF4-FFF2-40B4-BE49-F238E27FC236}">
                <a16:creationId xmlns:a16="http://schemas.microsoft.com/office/drawing/2014/main" id="{96D6F17E-5331-468B-A9C0-17EBF2F616DC}"/>
              </a:ext>
            </a:extLst>
          </p:cNvPr>
          <p:cNvSpPr/>
          <p:nvPr/>
        </p:nvSpPr>
        <p:spPr>
          <a:xfrm>
            <a:off x="1993370" y="4376439"/>
            <a:ext cx="6096000" cy="830997"/>
          </a:xfrm>
          <a:prstGeom prst="rect">
            <a:avLst/>
          </a:prstGeom>
        </p:spPr>
        <p:txBody>
          <a:bodyPr>
            <a:spAutoFit/>
          </a:bodyPr>
          <a:lstStyle/>
          <a:p>
            <a:r>
              <a:rPr lang="zh-CN" altLang="en-US" sz="1600" dirty="0">
                <a:solidFill>
                  <a:schemeClr val="bg1"/>
                </a:solidFill>
              </a:rPr>
              <a:t>应用市场：</a:t>
            </a:r>
            <a:r>
              <a:rPr lang="zh-CN" altLang="zh-CN" sz="1600" dirty="0">
                <a:solidFill>
                  <a:schemeClr val="bg1"/>
                </a:solidFill>
              </a:rPr>
              <a:t>市场货篮分析、交叉销售（</a:t>
            </a:r>
            <a:r>
              <a:rPr lang="en-US" altLang="zh-CN" sz="1600" dirty="0">
                <a:solidFill>
                  <a:schemeClr val="bg1"/>
                </a:solidFill>
              </a:rPr>
              <a:t>Crossing Sale</a:t>
            </a:r>
            <a:r>
              <a:rPr lang="zh-CN" altLang="zh-CN" sz="1600" dirty="0">
                <a:solidFill>
                  <a:schemeClr val="bg1"/>
                </a:solidFill>
              </a:rPr>
              <a:t>）、部分分类（</a:t>
            </a:r>
            <a:r>
              <a:rPr lang="en-US" altLang="zh-CN" sz="1600" dirty="0">
                <a:solidFill>
                  <a:schemeClr val="bg1"/>
                </a:solidFill>
              </a:rPr>
              <a:t>Partial Classification</a:t>
            </a:r>
            <a:r>
              <a:rPr lang="zh-CN" altLang="zh-CN" sz="1600" dirty="0">
                <a:solidFill>
                  <a:schemeClr val="bg1"/>
                </a:solidFill>
              </a:rPr>
              <a:t>）、金融服务（</a:t>
            </a:r>
            <a:r>
              <a:rPr lang="en-US" altLang="zh-CN" sz="1600" dirty="0">
                <a:solidFill>
                  <a:schemeClr val="bg1"/>
                </a:solidFill>
              </a:rPr>
              <a:t>Financial Service</a:t>
            </a:r>
            <a:r>
              <a:rPr lang="zh-CN" altLang="zh-CN" sz="1600" dirty="0">
                <a:solidFill>
                  <a:schemeClr val="bg1"/>
                </a:solidFill>
              </a:rPr>
              <a:t>），以及通信、互联网、电子商务</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446237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43890" y="1826576"/>
            <a:ext cx="9614116" cy="159255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概念</a:t>
            </a:r>
            <a:endParaRPr lang="en-US" altLang="zh-CN" dirty="0"/>
          </a:p>
          <a:p>
            <a:pPr>
              <a:lnSpc>
                <a:spcPts val="1160"/>
              </a:lnSpc>
            </a:pPr>
            <a:endParaRPr lang="en-US" altLang="zh-CN" dirty="0"/>
          </a:p>
          <a:p>
            <a:pPr marL="742939" lvl="1" indent="-285750">
              <a:lnSpc>
                <a:spcPct val="150000"/>
              </a:lnSpc>
              <a:buFont typeface="Wingdings" panose="05000000000000000000" pitchFamily="2" charset="2"/>
              <a:buChar char="p"/>
            </a:pPr>
            <a:r>
              <a:rPr lang="zh-CN" altLang="en-US" sz="1400" dirty="0"/>
              <a:t>一般来说，关联规则挖掘是指从一个大型的数据集（</a:t>
            </a:r>
            <a:r>
              <a:rPr lang="en-US" altLang="zh-CN" sz="1400" dirty="0"/>
              <a:t>Dataset</a:t>
            </a:r>
            <a:r>
              <a:rPr lang="zh-CN" altLang="en-US" sz="1400" dirty="0"/>
              <a:t>）发现有趣的关联（</a:t>
            </a:r>
            <a:r>
              <a:rPr lang="en-US" altLang="zh-CN" sz="1400" dirty="0"/>
              <a:t>Association</a:t>
            </a:r>
            <a:r>
              <a:rPr lang="zh-CN" altLang="en-US" sz="1400" dirty="0"/>
              <a:t>）或相关关系（</a:t>
            </a:r>
            <a:r>
              <a:rPr lang="en-US" altLang="zh-CN" sz="1400" dirty="0"/>
              <a:t>Correlation</a:t>
            </a:r>
            <a:r>
              <a:rPr lang="zh-CN" altLang="en-US" sz="1400" dirty="0"/>
              <a:t>），即从数据集中识别出频繁出现的属性值集（</a:t>
            </a:r>
            <a:r>
              <a:rPr lang="en-US" altLang="zh-CN" sz="1400" dirty="0"/>
              <a:t>Sets of Attribute Values</a:t>
            </a:r>
            <a:r>
              <a:rPr lang="zh-CN" altLang="en-US" sz="1400" dirty="0"/>
              <a:t>），也称为频繁项集（</a:t>
            </a:r>
            <a:r>
              <a:rPr lang="en-US" altLang="zh-CN" sz="1400" dirty="0"/>
              <a:t>Frequent Itemsets</a:t>
            </a:r>
            <a:r>
              <a:rPr lang="zh-CN" altLang="en-US" sz="1400" dirty="0"/>
              <a:t>，频繁集），然后利用这些频繁项集创建描述关联关系的规则的过程</a:t>
            </a:r>
          </a:p>
        </p:txBody>
      </p:sp>
      <p:sp>
        <p:nvSpPr>
          <p:cNvPr id="22" name="矩形 21">
            <a:extLst>
              <a:ext uri="{FF2B5EF4-FFF2-40B4-BE49-F238E27FC236}">
                <a16:creationId xmlns:a16="http://schemas.microsoft.com/office/drawing/2014/main" id="{FF919A7E-1F8A-40F4-8654-844FA6F7783C}"/>
              </a:ext>
            </a:extLst>
          </p:cNvPr>
          <p:cNvSpPr/>
          <p:nvPr/>
        </p:nvSpPr>
        <p:spPr>
          <a:xfrm>
            <a:off x="974887" y="3517078"/>
            <a:ext cx="5121114" cy="236340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挖掘问题</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发现频繁项集</a:t>
            </a:r>
            <a:endParaRPr lang="zh-CN" altLang="en-US" sz="1600" dirty="0"/>
          </a:p>
          <a:p>
            <a:pPr marL="1200127" lvl="2" indent="-285750">
              <a:lnSpc>
                <a:spcPct val="150000"/>
              </a:lnSpc>
              <a:buFont typeface="Wingdings" panose="05000000000000000000" pitchFamily="2" charset="2"/>
              <a:buChar char="Ø"/>
            </a:pPr>
            <a:r>
              <a:rPr lang="zh-CN" altLang="zh-CN" sz="1400" dirty="0"/>
              <a:t>发现所有的频繁项集是形成关联规则的基础。通过用户给定的最小支持度，寻找所有支持度大于或等于</a:t>
            </a:r>
            <a:r>
              <a:rPr lang="en-US" altLang="zh-CN" sz="1400" dirty="0"/>
              <a:t>Minsupport</a:t>
            </a:r>
            <a:r>
              <a:rPr lang="zh-CN" altLang="zh-CN" sz="1400" dirty="0"/>
              <a:t>的频繁项集</a:t>
            </a:r>
          </a:p>
          <a:p>
            <a:pPr marL="285750" indent="-285750">
              <a:lnSpc>
                <a:spcPct val="150000"/>
              </a:lnSpc>
              <a:buFont typeface="Wingdings" panose="05000000000000000000" pitchFamily="2" charset="2"/>
              <a:buChar char="n"/>
            </a:pPr>
            <a:endParaRPr lang="en-US" altLang="zh-CN" dirty="0"/>
          </a:p>
        </p:txBody>
      </p:sp>
      <p:sp>
        <p:nvSpPr>
          <p:cNvPr id="23" name="矩形 22">
            <a:extLst>
              <a:ext uri="{FF2B5EF4-FFF2-40B4-BE49-F238E27FC236}">
                <a16:creationId xmlns:a16="http://schemas.microsoft.com/office/drawing/2014/main" id="{2D0AAA0B-7163-4170-9AEE-28CBBB6D33BA}"/>
              </a:ext>
            </a:extLst>
          </p:cNvPr>
          <p:cNvSpPr/>
          <p:nvPr/>
        </p:nvSpPr>
        <p:spPr>
          <a:xfrm>
            <a:off x="6096000" y="4002531"/>
            <a:ext cx="4241369" cy="1392497"/>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600" dirty="0"/>
              <a:t>生成关联规则</a:t>
            </a:r>
          </a:p>
          <a:p>
            <a:pPr marL="1200127" lvl="2" indent="-285750">
              <a:lnSpc>
                <a:spcPct val="150000"/>
              </a:lnSpc>
              <a:buFont typeface="Wingdings" panose="05000000000000000000" pitchFamily="2" charset="2"/>
              <a:buChar char="Ø"/>
            </a:pPr>
            <a:r>
              <a:rPr lang="zh-CN" altLang="en-US" sz="1400" dirty="0"/>
              <a:t>通过用户给定的最小可信度，在每个最大频繁项集中，寻找可信度不小于</a:t>
            </a:r>
            <a:r>
              <a:rPr lang="en-US" altLang="zh-CN" sz="1400" dirty="0"/>
              <a:t>Minconfidence</a:t>
            </a:r>
            <a:r>
              <a:rPr lang="zh-CN" altLang="en-US" sz="1400" dirty="0"/>
              <a:t>的关联规则</a:t>
            </a:r>
            <a:endParaRPr lang="zh-CN" altLang="zh-CN" sz="1400" dirty="0"/>
          </a:p>
        </p:txBody>
      </p:sp>
      <p:sp>
        <p:nvSpPr>
          <p:cNvPr id="24" name="矩形 23">
            <a:extLst>
              <a:ext uri="{FF2B5EF4-FFF2-40B4-BE49-F238E27FC236}">
                <a16:creationId xmlns:a16="http://schemas.microsoft.com/office/drawing/2014/main" id="{340C8FFC-23F2-4894-868B-4373338751CF}"/>
              </a:ext>
            </a:extLst>
          </p:cNvPr>
          <p:cNvSpPr/>
          <p:nvPr/>
        </p:nvSpPr>
        <p:spPr>
          <a:xfrm>
            <a:off x="3444122" y="5755072"/>
            <a:ext cx="5487906" cy="400110"/>
          </a:xfrm>
          <a:prstGeom prst="rect">
            <a:avLst/>
          </a:prstGeom>
          <a:solidFill>
            <a:schemeClr val="accent6">
              <a:lumMod val="20000"/>
              <a:lumOff val="80000"/>
            </a:schemeClr>
          </a:solidFill>
        </p:spPr>
        <p:txBody>
          <a:bodyPr wrap="square">
            <a:spAutoFit/>
          </a:bodyPr>
          <a:lstStyle/>
          <a:p>
            <a:r>
              <a:rPr lang="zh-CN" altLang="zh-CN" sz="2000" dirty="0"/>
              <a:t>核心问题</a:t>
            </a:r>
            <a:r>
              <a:rPr lang="zh-CN" altLang="en-US" sz="2000" dirty="0"/>
              <a:t>：</a:t>
            </a:r>
            <a:r>
              <a:rPr lang="zh-CN" altLang="zh-CN" sz="2000" dirty="0"/>
              <a:t>如何迅速高效地发现所有频繁项集</a:t>
            </a:r>
            <a:r>
              <a:rPr lang="zh-CN" altLang="en-US" sz="2000" dirty="0"/>
              <a:t>？</a:t>
            </a:r>
          </a:p>
        </p:txBody>
      </p:sp>
    </p:spTree>
    <p:extLst>
      <p:ext uri="{BB962C8B-B14F-4D97-AF65-F5344CB8AC3E}">
        <p14:creationId xmlns:p14="http://schemas.microsoft.com/office/powerpoint/2010/main" val="251361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pic>
        <p:nvPicPr>
          <p:cNvPr id="6" name="图片 5">
            <a:extLst>
              <a:ext uri="{FF2B5EF4-FFF2-40B4-BE49-F238E27FC236}">
                <a16:creationId xmlns:a16="http://schemas.microsoft.com/office/drawing/2014/main" id="{03ADF701-0280-4118-A7D1-EC8E5A28B2AF}"/>
              </a:ext>
            </a:extLst>
          </p:cNvPr>
          <p:cNvPicPr>
            <a:picLocks noChangeAspect="1"/>
          </p:cNvPicPr>
          <p:nvPr/>
        </p:nvPicPr>
        <p:blipFill>
          <a:blip r:embed="rId3"/>
          <a:stretch>
            <a:fillRect/>
          </a:stretch>
        </p:blipFill>
        <p:spPr>
          <a:xfrm>
            <a:off x="2451578" y="2390722"/>
            <a:ext cx="6783343" cy="3924000"/>
          </a:xfrm>
          <a:prstGeom prst="rect">
            <a:avLst/>
          </a:prstGeom>
        </p:spPr>
      </p:pic>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zh-CN" dirty="0"/>
              <a:t>格结构（</a:t>
            </a:r>
            <a:r>
              <a:rPr lang="en-US" altLang="zh-CN" dirty="0"/>
              <a:t>Lattice Structure</a:t>
            </a:r>
            <a:r>
              <a:rPr lang="zh-CN" altLang="zh-CN" dirty="0"/>
              <a:t>）常常被用来枚举所有可能的项集</a:t>
            </a:r>
            <a:endParaRPr lang="zh-CN" altLang="en-US" dirty="0"/>
          </a:p>
        </p:txBody>
      </p:sp>
    </p:spTree>
    <p:extLst>
      <p:ext uri="{BB962C8B-B14F-4D97-AF65-F5344CB8AC3E}">
        <p14:creationId xmlns:p14="http://schemas.microsoft.com/office/powerpoint/2010/main" val="32737113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en-US" dirty="0"/>
              <a:t>查找频繁项集经典算法</a:t>
            </a:r>
          </a:p>
        </p:txBody>
      </p:sp>
      <p:pic>
        <p:nvPicPr>
          <p:cNvPr id="9" name="图片 8">
            <a:extLst>
              <a:ext uri="{FF2B5EF4-FFF2-40B4-BE49-F238E27FC236}">
                <a16:creationId xmlns:a16="http://schemas.microsoft.com/office/drawing/2014/main" id="{294CD456-62BD-48CB-BC90-DA9CAE910B23}"/>
              </a:ext>
            </a:extLst>
          </p:cNvPr>
          <p:cNvPicPr>
            <a:picLocks noChangeAspect="1"/>
          </p:cNvPicPr>
          <p:nvPr/>
        </p:nvPicPr>
        <p:blipFill>
          <a:blip r:embed="rId3"/>
          <a:stretch>
            <a:fillRect/>
          </a:stretch>
        </p:blipFill>
        <p:spPr>
          <a:xfrm>
            <a:off x="2850677" y="2858291"/>
            <a:ext cx="5708097" cy="2844000"/>
          </a:xfrm>
          <a:prstGeom prst="rect">
            <a:avLst/>
          </a:prstGeom>
        </p:spPr>
      </p:pic>
    </p:spTree>
    <p:extLst>
      <p:ext uri="{BB962C8B-B14F-4D97-AF65-F5344CB8AC3E}">
        <p14:creationId xmlns:p14="http://schemas.microsoft.com/office/powerpoint/2010/main" val="10224217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Apriori </a:t>
            </a:r>
            <a:r>
              <a:rPr lang="zh-CN" altLang="en-US" dirty="0"/>
              <a:t>算法</a:t>
            </a:r>
          </a:p>
        </p:txBody>
      </p:sp>
      <p:sp>
        <p:nvSpPr>
          <p:cNvPr id="4" name="矩形 3">
            <a:extLst>
              <a:ext uri="{FF2B5EF4-FFF2-40B4-BE49-F238E27FC236}">
                <a16:creationId xmlns:a16="http://schemas.microsoft.com/office/drawing/2014/main" id="{C883417C-27C8-4BC6-AD76-A5C5D0B18DBC}"/>
              </a:ext>
            </a:extLst>
          </p:cNvPr>
          <p:cNvSpPr/>
          <p:nvPr/>
        </p:nvSpPr>
        <p:spPr>
          <a:xfrm>
            <a:off x="1194896" y="1971021"/>
            <a:ext cx="1709122"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endParaRPr lang="zh-CN" altLang="en-US" dirty="0"/>
          </a:p>
        </p:txBody>
      </p:sp>
      <p:sp>
        <p:nvSpPr>
          <p:cNvPr id="5" name="矩形 4">
            <a:extLst>
              <a:ext uri="{FF2B5EF4-FFF2-40B4-BE49-F238E27FC236}">
                <a16:creationId xmlns:a16="http://schemas.microsoft.com/office/drawing/2014/main" id="{427C6A83-D28C-4119-9AF3-6C5A6CBC5F38}"/>
              </a:ext>
            </a:extLst>
          </p:cNvPr>
          <p:cNvSpPr/>
          <p:nvPr/>
        </p:nvSpPr>
        <p:spPr>
          <a:xfrm>
            <a:off x="1100435" y="2503699"/>
            <a:ext cx="8028068" cy="70000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zh-CN" sz="1400" dirty="0"/>
              <a:t>基于频繁项集性质的先验知识，使用由下至上逐层搜索的迭代方法，即从频繁</a:t>
            </a:r>
            <a:r>
              <a:rPr lang="en-US" altLang="zh-CN" sz="1400" dirty="0"/>
              <a:t>1</a:t>
            </a:r>
            <a:r>
              <a:rPr lang="zh-CN" altLang="zh-CN" sz="1400" dirty="0"/>
              <a:t>项集开始，采用频繁</a:t>
            </a:r>
            <a:r>
              <a:rPr lang="en-US" altLang="zh-CN" sz="1400" i="1" dirty="0"/>
              <a:t>k</a:t>
            </a:r>
            <a:r>
              <a:rPr lang="zh-CN" altLang="zh-CN" sz="1400" dirty="0"/>
              <a:t>项集搜索频繁</a:t>
            </a:r>
            <a:r>
              <a:rPr lang="en-US" altLang="zh-CN" sz="1400" i="1" dirty="0"/>
              <a:t>k</a:t>
            </a:r>
            <a:r>
              <a:rPr lang="en-US" altLang="zh-CN" sz="1400" dirty="0"/>
              <a:t>+1</a:t>
            </a:r>
            <a:r>
              <a:rPr lang="zh-CN" altLang="zh-CN" sz="1400" dirty="0"/>
              <a:t>项集，直到不能找到包含更多项的频繁项集为止</a:t>
            </a:r>
            <a:endParaRPr lang="zh-CN" altLang="en-US" sz="1400" dirty="0"/>
          </a:p>
        </p:txBody>
      </p:sp>
      <p:sp>
        <p:nvSpPr>
          <p:cNvPr id="6" name="矩形 5">
            <a:extLst>
              <a:ext uri="{FF2B5EF4-FFF2-40B4-BE49-F238E27FC236}">
                <a16:creationId xmlns:a16="http://schemas.microsoft.com/office/drawing/2014/main" id="{E7107446-9E92-4B67-9FC1-16B85CFC93F9}"/>
              </a:ext>
            </a:extLst>
          </p:cNvPr>
          <p:cNvSpPr/>
          <p:nvPr/>
        </p:nvSpPr>
        <p:spPr>
          <a:xfrm>
            <a:off x="1194896" y="3367045"/>
            <a:ext cx="2170787"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r>
              <a:rPr lang="zh-CN" altLang="en-US" dirty="0"/>
              <a:t>流程</a:t>
            </a:r>
          </a:p>
        </p:txBody>
      </p:sp>
      <p:graphicFrame>
        <p:nvGraphicFramePr>
          <p:cNvPr id="7" name="对象 6">
            <a:extLst>
              <a:ext uri="{FF2B5EF4-FFF2-40B4-BE49-F238E27FC236}">
                <a16:creationId xmlns:a16="http://schemas.microsoft.com/office/drawing/2014/main" id="{7123CF2E-C25C-4F1B-B4EC-2AF5A4CCC0A7}"/>
              </a:ext>
            </a:extLst>
          </p:cNvPr>
          <p:cNvGraphicFramePr>
            <a:graphicFrameLocks noChangeAspect="1"/>
          </p:cNvGraphicFramePr>
          <p:nvPr>
            <p:extLst>
              <p:ext uri="{D42A27DB-BD31-4B8C-83A1-F6EECF244321}">
                <p14:modId xmlns:p14="http://schemas.microsoft.com/office/powerpoint/2010/main" val="3488449294"/>
              </p:ext>
            </p:extLst>
          </p:nvPr>
        </p:nvGraphicFramePr>
        <p:xfrm>
          <a:off x="92075" y="92075"/>
          <a:ext cx="2813050" cy="439738"/>
        </p:xfrm>
        <a:graphic>
          <a:graphicData uri="http://schemas.openxmlformats.org/presentationml/2006/ole">
            <mc:AlternateContent xmlns:mc="http://schemas.openxmlformats.org/markup-compatibility/2006">
              <mc:Choice xmlns:v="urn:schemas-microsoft-com:vml" Requires="v">
                <p:oleObj spid="_x0000_s6150" name="包装程序外壳对象" showAsIcon="1" r:id="rId4" imgW="2812320" imgH="439560" progId="Package">
                  <p:embed/>
                </p:oleObj>
              </mc:Choice>
              <mc:Fallback>
                <p:oleObj name="包装程序外壳对象" showAsIcon="1" r:id="rId4" imgW="2812320" imgH="439560" progId="Package">
                  <p:embed/>
                  <p:pic>
                    <p:nvPicPr>
                      <p:cNvPr id="0" name=""/>
                      <p:cNvPicPr/>
                      <p:nvPr/>
                    </p:nvPicPr>
                    <p:blipFill>
                      <a:blip r:embed="rId5"/>
                      <a:stretch>
                        <a:fillRect/>
                      </a:stretch>
                    </p:blipFill>
                    <p:spPr>
                      <a:xfrm>
                        <a:off x="92075" y="92075"/>
                        <a:ext cx="2813050" cy="4397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D2800B81-315D-4CF3-84F4-37F0C5DE144C}"/>
              </a:ext>
            </a:extLst>
          </p:cNvPr>
          <p:cNvPicPr>
            <a:picLocks noChangeAspect="1"/>
          </p:cNvPicPr>
          <p:nvPr/>
        </p:nvPicPr>
        <p:blipFill rotWithShape="1">
          <a:blip r:embed="rId6"/>
          <a:srcRect r="1241" b="5875"/>
          <a:stretch/>
        </p:blipFill>
        <p:spPr>
          <a:xfrm>
            <a:off x="1746573" y="3899723"/>
            <a:ext cx="4987837" cy="2338068"/>
          </a:xfrm>
          <a:prstGeom prst="rect">
            <a:avLst/>
          </a:prstGeom>
        </p:spPr>
      </p:pic>
    </p:spTree>
    <p:extLst>
      <p:ext uri="{BB962C8B-B14F-4D97-AF65-F5344CB8AC3E}">
        <p14:creationId xmlns:p14="http://schemas.microsoft.com/office/powerpoint/2010/main" val="28133908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算法</a:t>
            </a:r>
          </a:p>
        </p:txBody>
      </p:sp>
      <p:sp>
        <p:nvSpPr>
          <p:cNvPr id="4" name="矩形 3">
            <a:extLst>
              <a:ext uri="{FF2B5EF4-FFF2-40B4-BE49-F238E27FC236}">
                <a16:creationId xmlns:a16="http://schemas.microsoft.com/office/drawing/2014/main" id="{CE7ED314-D44D-4912-AE3E-7D27B3C418B6}"/>
              </a:ext>
            </a:extLst>
          </p:cNvPr>
          <p:cNvSpPr/>
          <p:nvPr/>
        </p:nvSpPr>
        <p:spPr>
          <a:xfrm>
            <a:off x="1194896" y="1971021"/>
            <a:ext cx="2157963"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endParaRPr lang="zh-CN" altLang="en-US" dirty="0"/>
          </a:p>
        </p:txBody>
      </p:sp>
      <p:sp>
        <p:nvSpPr>
          <p:cNvPr id="5" name="矩形 4">
            <a:extLst>
              <a:ext uri="{FF2B5EF4-FFF2-40B4-BE49-F238E27FC236}">
                <a16:creationId xmlns:a16="http://schemas.microsoft.com/office/drawing/2014/main" id="{640D6742-077A-4513-AD98-5567DCEEEDC0}"/>
              </a:ext>
            </a:extLst>
          </p:cNvPr>
          <p:cNvSpPr/>
          <p:nvPr/>
        </p:nvSpPr>
        <p:spPr>
          <a:xfrm>
            <a:off x="1100435" y="2446694"/>
            <a:ext cx="9391918" cy="1023165"/>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频繁模式树增长算法（</a:t>
            </a:r>
            <a:r>
              <a:rPr lang="en-US" altLang="zh-CN" sz="1400" dirty="0"/>
              <a:t>Frequent Pattern Tree Growth</a:t>
            </a:r>
            <a:r>
              <a:rPr lang="zh-CN" altLang="en-US" sz="1400" dirty="0"/>
              <a:t>）采用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p>
        </p:txBody>
      </p:sp>
      <p:sp>
        <p:nvSpPr>
          <p:cNvPr id="6" name="矩形 5">
            <a:extLst>
              <a:ext uri="{FF2B5EF4-FFF2-40B4-BE49-F238E27FC236}">
                <a16:creationId xmlns:a16="http://schemas.microsoft.com/office/drawing/2014/main" id="{204169E8-6754-4D15-AE64-C709F7E8BBD5}"/>
              </a:ext>
            </a:extLst>
          </p:cNvPr>
          <p:cNvSpPr/>
          <p:nvPr/>
        </p:nvSpPr>
        <p:spPr>
          <a:xfrm>
            <a:off x="1189051" y="3530391"/>
            <a:ext cx="2619628"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r>
              <a:rPr lang="zh-CN" altLang="en-US" dirty="0"/>
              <a:t>流程</a:t>
            </a:r>
          </a:p>
        </p:txBody>
      </p:sp>
      <p:pic>
        <p:nvPicPr>
          <p:cNvPr id="10" name="图片 9">
            <a:extLst>
              <a:ext uri="{FF2B5EF4-FFF2-40B4-BE49-F238E27FC236}">
                <a16:creationId xmlns:a16="http://schemas.microsoft.com/office/drawing/2014/main" id="{B063044C-074D-449D-B2FC-606D85532FD0}"/>
              </a:ext>
            </a:extLst>
          </p:cNvPr>
          <p:cNvPicPr>
            <a:picLocks noChangeAspect="1"/>
          </p:cNvPicPr>
          <p:nvPr/>
        </p:nvPicPr>
        <p:blipFill rotWithShape="1">
          <a:blip r:embed="rId3"/>
          <a:srcRect l="2231" t="2018" r="4920" b="59744"/>
          <a:stretch/>
        </p:blipFill>
        <p:spPr>
          <a:xfrm>
            <a:off x="1613366" y="3985586"/>
            <a:ext cx="4982741" cy="2052000"/>
          </a:xfrm>
          <a:prstGeom prst="rect">
            <a:avLst/>
          </a:prstGeom>
        </p:spPr>
      </p:pic>
      <p:pic>
        <p:nvPicPr>
          <p:cNvPr id="12" name="图片 11">
            <a:extLst>
              <a:ext uri="{FF2B5EF4-FFF2-40B4-BE49-F238E27FC236}">
                <a16:creationId xmlns:a16="http://schemas.microsoft.com/office/drawing/2014/main" id="{9E21F8C2-051A-43BA-8C1D-00DC6FCAD196}"/>
              </a:ext>
            </a:extLst>
          </p:cNvPr>
          <p:cNvPicPr>
            <a:picLocks noChangeAspect="1"/>
          </p:cNvPicPr>
          <p:nvPr/>
        </p:nvPicPr>
        <p:blipFill rotWithShape="1">
          <a:blip r:embed="rId3"/>
          <a:srcRect l="2160" t="44479" r="1980" b="625"/>
          <a:stretch/>
        </p:blipFill>
        <p:spPr>
          <a:xfrm>
            <a:off x="6596107" y="3985586"/>
            <a:ext cx="3897548" cy="2232000"/>
          </a:xfrm>
          <a:prstGeom prst="rect">
            <a:avLst/>
          </a:prstGeom>
        </p:spPr>
      </p:pic>
    </p:spTree>
    <p:extLst>
      <p:ext uri="{BB962C8B-B14F-4D97-AF65-F5344CB8AC3E}">
        <p14:creationId xmlns:p14="http://schemas.microsoft.com/office/powerpoint/2010/main" val="35516606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Apriori </a:t>
            </a:r>
            <a:r>
              <a:rPr lang="zh-CN" altLang="en-US" dirty="0"/>
              <a:t>与 </a:t>
            </a:r>
            <a:r>
              <a:rPr lang="en-US" altLang="zh-CN" dirty="0"/>
              <a:t>FP-Growth </a:t>
            </a:r>
            <a:r>
              <a:rPr lang="zh-CN" altLang="en-US" dirty="0"/>
              <a:t>算法对比</a:t>
            </a:r>
          </a:p>
        </p:txBody>
      </p:sp>
      <p:pic>
        <p:nvPicPr>
          <p:cNvPr id="8" name="图片 7">
            <a:extLst>
              <a:ext uri="{FF2B5EF4-FFF2-40B4-BE49-F238E27FC236}">
                <a16:creationId xmlns:a16="http://schemas.microsoft.com/office/drawing/2014/main" id="{C2A4DE1C-CD1C-415E-B502-C9B688BA5883}"/>
              </a:ext>
            </a:extLst>
          </p:cNvPr>
          <p:cNvPicPr>
            <a:picLocks noChangeAspect="1"/>
          </p:cNvPicPr>
          <p:nvPr/>
        </p:nvPicPr>
        <p:blipFill>
          <a:blip r:embed="rId3"/>
          <a:stretch>
            <a:fillRect/>
          </a:stretch>
        </p:blipFill>
        <p:spPr>
          <a:xfrm>
            <a:off x="2855326" y="2016203"/>
            <a:ext cx="6238875" cy="3829050"/>
          </a:xfrm>
          <a:prstGeom prst="rect">
            <a:avLst/>
          </a:prstGeom>
        </p:spPr>
      </p:pic>
    </p:spTree>
    <p:extLst>
      <p:ext uri="{BB962C8B-B14F-4D97-AF65-F5344CB8AC3E}">
        <p14:creationId xmlns:p14="http://schemas.microsoft.com/office/powerpoint/2010/main" val="41014075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
        <p:nvSpPr>
          <p:cNvPr id="6" name="矩形 5">
            <a:extLst>
              <a:ext uri="{FF2B5EF4-FFF2-40B4-BE49-F238E27FC236}">
                <a16:creationId xmlns:a16="http://schemas.microsoft.com/office/drawing/2014/main" id="{6EDDD5D8-588A-46F4-9C1D-8F4BB3D3CE8A}"/>
              </a:ext>
            </a:extLst>
          </p:cNvPr>
          <p:cNvSpPr/>
          <p:nvPr/>
        </p:nvSpPr>
        <p:spPr>
          <a:xfrm>
            <a:off x="1419098" y="2428897"/>
            <a:ext cx="871712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数据挖掘方法中的一种重要方法就是分类，在给定数据基础上构建分类函数或分类模型，该函数或模型能够把数据归类为给定类别中的某一种类别，这就是分类的概念</a:t>
            </a:r>
            <a:endParaRPr lang="zh-CN" altLang="en-US" sz="1400" dirty="0"/>
          </a:p>
        </p:txBody>
      </p:sp>
      <p:sp>
        <p:nvSpPr>
          <p:cNvPr id="11" name="矩形 10">
            <a:extLst>
              <a:ext uri="{FF2B5EF4-FFF2-40B4-BE49-F238E27FC236}">
                <a16:creationId xmlns:a16="http://schemas.microsoft.com/office/drawing/2014/main" id="{9DE9E3B3-D0F3-4D33-B657-8FBF3ADBA28D}"/>
              </a:ext>
            </a:extLst>
          </p:cNvPr>
          <p:cNvSpPr/>
          <p:nvPr/>
        </p:nvSpPr>
        <p:spPr>
          <a:xfrm>
            <a:off x="1428623" y="3696655"/>
            <a:ext cx="9017235"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聚类也就是将抽象对象的集合分为相似对象组成的多个类的过程，聚类过程生成的簇称为一组数据对象的集合</a:t>
            </a:r>
            <a:endParaRPr lang="zh-CN" altLang="en-US" sz="1400" dirty="0"/>
          </a:p>
        </p:txBody>
      </p:sp>
      <p:sp>
        <p:nvSpPr>
          <p:cNvPr id="12" name="矩形 11">
            <a:extLst>
              <a:ext uri="{FF2B5EF4-FFF2-40B4-BE49-F238E27FC236}">
                <a16:creationId xmlns:a16="http://schemas.microsoft.com/office/drawing/2014/main" id="{7F2092C5-438A-486E-BEDB-9E55366744F8}"/>
              </a:ext>
            </a:extLst>
          </p:cNvPr>
          <p:cNvSpPr/>
          <p:nvPr/>
        </p:nvSpPr>
        <p:spPr>
          <a:xfrm>
            <a:off x="1428624" y="4762547"/>
            <a:ext cx="9342698"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关联规则属于数据挖掘算法中的一类重要方法，关联规则就是支持度与信任度分别满足用户给定阈值的规则</a:t>
            </a:r>
            <a:endParaRPr lang="zh-CN" altLang="en-US" sz="1400" dirty="0"/>
          </a:p>
        </p:txBody>
      </p:sp>
      <p:sp>
        <p:nvSpPr>
          <p:cNvPr id="13" name="矩形 12">
            <a:extLst>
              <a:ext uri="{FF2B5EF4-FFF2-40B4-BE49-F238E27FC236}">
                <a16:creationId xmlns:a16="http://schemas.microsoft.com/office/drawing/2014/main" id="{94D7D1A6-4A84-49EE-8FC6-97B686DD163E}"/>
              </a:ext>
            </a:extLst>
          </p:cNvPr>
          <p:cNvSpPr/>
          <p:nvPr/>
        </p:nvSpPr>
        <p:spPr>
          <a:xfrm>
            <a:off x="1465120" y="5786247"/>
            <a:ext cx="8564097"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时间序列预测法是一种历史引申预测法，也即将时间数列所反映的事件发展过程进行引申外推，预测发展趋势的一种方法</a:t>
            </a:r>
            <a:endParaRPr lang="zh-CN" altLang="en-US" sz="1400" dirty="0"/>
          </a:p>
        </p:txBody>
      </p:sp>
      <p:sp>
        <p:nvSpPr>
          <p:cNvPr id="4" name="矩形 3">
            <a:extLst>
              <a:ext uri="{FF2B5EF4-FFF2-40B4-BE49-F238E27FC236}">
                <a16:creationId xmlns:a16="http://schemas.microsoft.com/office/drawing/2014/main" id="{D0C463F2-2C7D-44AD-A63A-75955BA92905}"/>
              </a:ext>
            </a:extLst>
          </p:cNvPr>
          <p:cNvSpPr/>
          <p:nvPr/>
        </p:nvSpPr>
        <p:spPr>
          <a:xfrm>
            <a:off x="929438" y="1960799"/>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分类</a:t>
            </a:r>
            <a:endParaRPr lang="zh-CN" altLang="en-US" dirty="0"/>
          </a:p>
        </p:txBody>
      </p:sp>
      <p:sp>
        <p:nvSpPr>
          <p:cNvPr id="14" name="矩形 13">
            <a:extLst>
              <a:ext uri="{FF2B5EF4-FFF2-40B4-BE49-F238E27FC236}">
                <a16:creationId xmlns:a16="http://schemas.microsoft.com/office/drawing/2014/main" id="{9D7CB953-9465-41E6-87C6-E4CF5557A57F}"/>
              </a:ext>
            </a:extLst>
          </p:cNvPr>
          <p:cNvSpPr/>
          <p:nvPr/>
        </p:nvSpPr>
        <p:spPr>
          <a:xfrm>
            <a:off x="943182" y="3195271"/>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聚类</a:t>
            </a:r>
            <a:endParaRPr lang="zh-CN" altLang="en-US" dirty="0"/>
          </a:p>
        </p:txBody>
      </p:sp>
      <p:sp>
        <p:nvSpPr>
          <p:cNvPr id="15" name="矩形 14">
            <a:extLst>
              <a:ext uri="{FF2B5EF4-FFF2-40B4-BE49-F238E27FC236}">
                <a16:creationId xmlns:a16="http://schemas.microsoft.com/office/drawing/2014/main" id="{4D50804D-DA44-4114-8F0C-3264AA79C9B2}"/>
              </a:ext>
            </a:extLst>
          </p:cNvPr>
          <p:cNvSpPr/>
          <p:nvPr/>
        </p:nvSpPr>
        <p:spPr>
          <a:xfrm>
            <a:off x="969649" y="4229688"/>
            <a:ext cx="1454244" cy="369332"/>
          </a:xfrm>
          <a:prstGeom prst="rect">
            <a:avLst/>
          </a:prstGeom>
        </p:spPr>
        <p:txBody>
          <a:bodyPr wrap="none">
            <a:spAutoFit/>
          </a:bodyPr>
          <a:lstStyle/>
          <a:p>
            <a:pPr marL="342900" indent="-342900">
              <a:buFont typeface="Wingdings" panose="05000000000000000000" pitchFamily="2" charset="2"/>
              <a:buChar char="n"/>
            </a:pPr>
            <a:r>
              <a:rPr lang="zh-CN" altLang="zh-CN" dirty="0"/>
              <a:t>关联规则</a:t>
            </a:r>
            <a:endParaRPr lang="zh-CN" altLang="en-US" dirty="0"/>
          </a:p>
        </p:txBody>
      </p:sp>
      <p:sp>
        <p:nvSpPr>
          <p:cNvPr id="16" name="矩形 15">
            <a:extLst>
              <a:ext uri="{FF2B5EF4-FFF2-40B4-BE49-F238E27FC236}">
                <a16:creationId xmlns:a16="http://schemas.microsoft.com/office/drawing/2014/main" id="{6365AE7B-7EAB-4157-9F57-CC3541E4F414}"/>
              </a:ext>
            </a:extLst>
          </p:cNvPr>
          <p:cNvSpPr/>
          <p:nvPr/>
        </p:nvSpPr>
        <p:spPr>
          <a:xfrm>
            <a:off x="979174" y="5305175"/>
            <a:ext cx="1915909" cy="369332"/>
          </a:xfrm>
          <a:prstGeom prst="rect">
            <a:avLst/>
          </a:prstGeom>
        </p:spPr>
        <p:txBody>
          <a:bodyPr wrap="none">
            <a:spAutoFit/>
          </a:bodyPr>
          <a:lstStyle/>
          <a:p>
            <a:pPr marL="342900" indent="-342900">
              <a:buFont typeface="Wingdings" panose="05000000000000000000" pitchFamily="2" charset="2"/>
              <a:buChar char="n"/>
            </a:pPr>
            <a:r>
              <a:rPr lang="zh-CN" altLang="zh-CN" dirty="0"/>
              <a:t>时间序列预测</a:t>
            </a:r>
            <a:endParaRPr lang="zh-CN" altLang="en-US" dirty="0"/>
          </a:p>
        </p:txBody>
      </p:sp>
    </p:spTree>
    <p:extLst>
      <p:ext uri="{BB962C8B-B14F-4D97-AF65-F5344CB8AC3E}">
        <p14:creationId xmlns:p14="http://schemas.microsoft.com/office/powerpoint/2010/main" val="7100436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 </a:t>
            </a:r>
            <a:r>
              <a:rPr lang="zh-CN" altLang="en-US" dirty="0"/>
              <a:t>分类技术</a:t>
            </a:r>
          </a:p>
        </p:txBody>
      </p:sp>
      <p:sp>
        <p:nvSpPr>
          <p:cNvPr id="4" name="矩形 3">
            <a:extLst>
              <a:ext uri="{FF2B5EF4-FFF2-40B4-BE49-F238E27FC236}">
                <a16:creationId xmlns:a16="http://schemas.microsoft.com/office/drawing/2014/main" id="{14A905C8-EC95-40D3-8B82-AF0D990357EA}"/>
              </a:ext>
            </a:extLst>
          </p:cNvPr>
          <p:cNvSpPr/>
          <p:nvPr/>
        </p:nvSpPr>
        <p:spPr>
          <a:xfrm>
            <a:off x="1193369" y="1882453"/>
            <a:ext cx="9236989" cy="120238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分类技术</a:t>
            </a:r>
            <a:endParaRPr lang="en-US" altLang="zh-CN" dirty="0"/>
          </a:p>
          <a:p>
            <a:pPr marL="742939" lvl="1" indent="-285750">
              <a:lnSpc>
                <a:spcPct val="150000"/>
              </a:lnSpc>
              <a:buFont typeface="Wingdings" panose="05000000000000000000" pitchFamily="2" charset="2"/>
              <a:buChar char="p"/>
            </a:pPr>
            <a:r>
              <a:rPr lang="zh-CN" altLang="zh-CN" sz="1600" dirty="0"/>
              <a:t>或</a:t>
            </a:r>
            <a:r>
              <a:rPr lang="zh-CN" altLang="en-US" sz="1600" dirty="0"/>
              <a:t>称作</a:t>
            </a:r>
            <a:r>
              <a:rPr lang="zh-CN" altLang="zh-CN" sz="1600" dirty="0"/>
              <a:t>分类法（</a:t>
            </a:r>
            <a:r>
              <a:rPr lang="en-US" altLang="zh-CN" sz="1600" dirty="0"/>
              <a:t>Classification</a:t>
            </a:r>
            <a:r>
              <a:rPr lang="zh-CN" altLang="zh-CN" sz="1600" dirty="0"/>
              <a:t>）是一种根据输入样本集建立类别模型，并按照类别模型对未知样本类标号进行标记的方法</a:t>
            </a:r>
            <a:endParaRPr lang="zh-CN" altLang="en-US" sz="1600" dirty="0"/>
          </a:p>
        </p:txBody>
      </p:sp>
      <p:pic>
        <p:nvPicPr>
          <p:cNvPr id="6" name="图片 5">
            <a:extLst>
              <a:ext uri="{FF2B5EF4-FFF2-40B4-BE49-F238E27FC236}">
                <a16:creationId xmlns:a16="http://schemas.microsoft.com/office/drawing/2014/main" id="{12AC2797-4FD7-4AA7-8858-1B005A2131F9}"/>
              </a:ext>
            </a:extLst>
          </p:cNvPr>
          <p:cNvPicPr>
            <a:picLocks noChangeAspect="1"/>
          </p:cNvPicPr>
          <p:nvPr/>
        </p:nvPicPr>
        <p:blipFill>
          <a:blip r:embed="rId3"/>
          <a:stretch>
            <a:fillRect/>
          </a:stretch>
        </p:blipFill>
        <p:spPr>
          <a:xfrm>
            <a:off x="3000219" y="3568484"/>
            <a:ext cx="6666069" cy="2160000"/>
          </a:xfrm>
          <a:prstGeom prst="rect">
            <a:avLst/>
          </a:prstGeom>
        </p:spPr>
      </p:pic>
    </p:spTree>
    <p:extLst>
      <p:ext uri="{BB962C8B-B14F-4D97-AF65-F5344CB8AC3E}">
        <p14:creationId xmlns:p14="http://schemas.microsoft.com/office/powerpoint/2010/main" val="31378752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4551246" cy="870688"/>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zh-CN" dirty="0"/>
              <a:t>决策树</a:t>
            </a:r>
            <a:endParaRPr lang="en-US" altLang="zh-CN" dirty="0"/>
          </a:p>
          <a:p>
            <a:pPr marL="742939" lvl="1" indent="-285750">
              <a:lnSpc>
                <a:spcPct val="150000"/>
              </a:lnSpc>
              <a:buFont typeface="Wingdings" panose="05000000000000000000" pitchFamily="2" charset="2"/>
              <a:buChar char="p"/>
            </a:pPr>
            <a:r>
              <a:rPr lang="en-US" altLang="zh-CN" dirty="0"/>
              <a:t>  </a:t>
            </a:r>
            <a:r>
              <a:rPr lang="zh-CN" altLang="zh-CN" sz="1600" dirty="0"/>
              <a:t>通过一系列规则对数据进行分类的过程</a:t>
            </a:r>
            <a:endParaRPr lang="zh-CN" altLang="en-US" dirty="0"/>
          </a:p>
        </p:txBody>
      </p:sp>
      <p:sp>
        <p:nvSpPr>
          <p:cNvPr id="5" name="矩形 4">
            <a:extLst>
              <a:ext uri="{FF2B5EF4-FFF2-40B4-BE49-F238E27FC236}">
                <a16:creationId xmlns:a16="http://schemas.microsoft.com/office/drawing/2014/main" id="{19CF51E6-7584-4F92-B883-C12DB83D50FC}"/>
              </a:ext>
            </a:extLst>
          </p:cNvPr>
          <p:cNvSpPr/>
          <p:nvPr/>
        </p:nvSpPr>
        <p:spPr>
          <a:xfrm>
            <a:off x="1108737" y="3089949"/>
            <a:ext cx="6096000" cy="1202380"/>
          </a:xfrm>
          <a:prstGeom prst="rect">
            <a:avLst/>
          </a:prstGeom>
        </p:spPr>
        <p:txBody>
          <a:bodyPr>
            <a:spAutoFit/>
          </a:bodyPr>
          <a:lstStyle/>
          <a:p>
            <a:pPr marL="285750" indent="-285750">
              <a:lnSpc>
                <a:spcPct val="150000"/>
              </a:lnSpc>
              <a:buFont typeface="Wingdings" panose="05000000000000000000" pitchFamily="2" charset="2"/>
              <a:buChar char="n"/>
            </a:pPr>
            <a:r>
              <a:rPr lang="zh-CN" altLang="zh-CN" dirty="0"/>
              <a:t>决策树分类步骤</a:t>
            </a:r>
            <a:endParaRPr lang="en-US" altLang="zh-CN" dirty="0"/>
          </a:p>
          <a:p>
            <a:pPr marL="742939" lvl="1" indent="-285750">
              <a:lnSpc>
                <a:spcPct val="150000"/>
              </a:lnSpc>
              <a:buFont typeface="Wingdings" panose="05000000000000000000" pitchFamily="2" charset="2"/>
              <a:buChar char="p"/>
            </a:pPr>
            <a:r>
              <a:rPr lang="zh-CN" altLang="zh-CN" sz="1600" dirty="0"/>
              <a:t>构造决策树</a:t>
            </a:r>
            <a:endParaRPr lang="en-US" altLang="zh-CN" sz="1600" dirty="0"/>
          </a:p>
          <a:p>
            <a:pPr marL="742939" lvl="1" indent="-285750">
              <a:lnSpc>
                <a:spcPct val="150000"/>
              </a:lnSpc>
              <a:buFont typeface="Wingdings" panose="05000000000000000000" pitchFamily="2" charset="2"/>
              <a:buChar char="p"/>
            </a:pPr>
            <a:r>
              <a:rPr lang="zh-CN" altLang="zh-CN" sz="1600" dirty="0"/>
              <a:t>修剪决策树</a:t>
            </a:r>
            <a:endParaRPr lang="zh-CN" altLang="en-US" sz="1600" dirty="0"/>
          </a:p>
        </p:txBody>
      </p:sp>
      <p:pic>
        <p:nvPicPr>
          <p:cNvPr id="7" name="图片 6">
            <a:extLst>
              <a:ext uri="{FF2B5EF4-FFF2-40B4-BE49-F238E27FC236}">
                <a16:creationId xmlns:a16="http://schemas.microsoft.com/office/drawing/2014/main" id="{59A11E68-2EFF-40A5-9963-C53CD1F637E5}"/>
              </a:ext>
            </a:extLst>
          </p:cNvPr>
          <p:cNvPicPr>
            <a:picLocks noChangeAspect="1"/>
          </p:cNvPicPr>
          <p:nvPr/>
        </p:nvPicPr>
        <p:blipFill rotWithShape="1">
          <a:blip r:embed="rId3"/>
          <a:srcRect l="9181" t="11657" r="9040" b="23258"/>
          <a:stretch/>
        </p:blipFill>
        <p:spPr>
          <a:xfrm>
            <a:off x="4845153" y="3033867"/>
            <a:ext cx="5629212" cy="2520000"/>
          </a:xfrm>
          <a:prstGeom prst="rect">
            <a:avLst/>
          </a:prstGeom>
        </p:spPr>
      </p:pic>
    </p:spTree>
    <p:extLst>
      <p:ext uri="{BB962C8B-B14F-4D97-AF65-F5344CB8AC3E}">
        <p14:creationId xmlns:p14="http://schemas.microsoft.com/office/powerpoint/2010/main" val="40895936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1/2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2089033"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构建决策树过程</a:t>
            </a:r>
          </a:p>
        </p:txBody>
      </p:sp>
      <p:pic>
        <p:nvPicPr>
          <p:cNvPr id="8" name="图片 7">
            <a:extLst>
              <a:ext uri="{FF2B5EF4-FFF2-40B4-BE49-F238E27FC236}">
                <a16:creationId xmlns:a16="http://schemas.microsoft.com/office/drawing/2014/main" id="{A7CBF386-408A-4AFF-BA67-16A2AB89260C}"/>
              </a:ext>
            </a:extLst>
          </p:cNvPr>
          <p:cNvPicPr>
            <a:picLocks noChangeAspect="1"/>
          </p:cNvPicPr>
          <p:nvPr/>
        </p:nvPicPr>
        <p:blipFill>
          <a:blip r:embed="rId3"/>
          <a:stretch>
            <a:fillRect/>
          </a:stretch>
        </p:blipFill>
        <p:spPr>
          <a:xfrm>
            <a:off x="4728762" y="2557597"/>
            <a:ext cx="6855201" cy="3492000"/>
          </a:xfrm>
          <a:prstGeom prst="rect">
            <a:avLst/>
          </a:prstGeom>
        </p:spPr>
      </p:pic>
      <p:sp>
        <p:nvSpPr>
          <p:cNvPr id="6" name="矩形 5">
            <a:extLst>
              <a:ext uri="{FF2B5EF4-FFF2-40B4-BE49-F238E27FC236}">
                <a16:creationId xmlns:a16="http://schemas.microsoft.com/office/drawing/2014/main" id="{63892C76-2812-4AF2-B6EC-CA5E6FA05BA9}"/>
              </a:ext>
            </a:extLst>
          </p:cNvPr>
          <p:cNvSpPr/>
          <p:nvPr/>
        </p:nvSpPr>
        <p:spPr>
          <a:xfrm>
            <a:off x="1108737" y="2641603"/>
            <a:ext cx="3541522" cy="3323987"/>
          </a:xfrm>
          <a:prstGeom prst="rect">
            <a:avLst/>
          </a:prstGeom>
        </p:spPr>
        <p:txBody>
          <a:bodyPr wrap="square">
            <a:spAutoFit/>
          </a:bodyPr>
          <a:lstStyle/>
          <a:p>
            <a:pPr marL="342900" indent="-342900">
              <a:buFont typeface="+mj-lt"/>
              <a:buAutoNum type="arabicPeriod"/>
            </a:pPr>
            <a:r>
              <a:rPr lang="zh-CN" altLang="zh-CN" sz="1400" dirty="0"/>
              <a:t>根据实际需求选择类别标识属性和决策树的决策属性集</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在决策属性集中选择最有分类标识能力的属性作为决策树的当前决策节点</a:t>
            </a:r>
          </a:p>
          <a:p>
            <a:pPr marL="342900" indent="-342900">
              <a:buFont typeface="+mj-lt"/>
              <a:buAutoNum type="arabicPeriod"/>
            </a:pPr>
            <a:endParaRPr lang="en-US" altLang="zh-CN" sz="1400" dirty="0"/>
          </a:p>
          <a:p>
            <a:pPr marL="342900" indent="-342900">
              <a:buFont typeface="+mj-lt"/>
              <a:buAutoNum type="arabicPeriod"/>
            </a:pPr>
            <a:r>
              <a:rPr lang="zh-CN" altLang="en-US" sz="1400" dirty="0"/>
              <a:t>根据当前决策节点属性取值的不同，将训练样本数据集划分为若干子集</a:t>
            </a:r>
          </a:p>
          <a:p>
            <a:pPr marL="342900" indent="-342900">
              <a:buFont typeface="+mj-lt"/>
              <a:buAutoNum type="arabicPeriod"/>
            </a:pPr>
            <a:endParaRPr lang="en-US" altLang="zh-CN" sz="1400" dirty="0"/>
          </a:p>
          <a:p>
            <a:pPr marL="342900" indent="-342900">
              <a:buFont typeface="+mj-lt"/>
              <a:buAutoNum type="arabicPeriod"/>
            </a:pPr>
            <a:r>
              <a:rPr lang="zh-CN" altLang="en-US" sz="1400" dirty="0"/>
              <a:t>针对上一步中得到的每一个子集，重复进行以上两个步骤，直到最后的子集符合约束的</a:t>
            </a:r>
            <a:r>
              <a:rPr lang="en-US" altLang="zh-CN" sz="1400" dirty="0"/>
              <a:t>3</a:t>
            </a:r>
            <a:r>
              <a:rPr lang="zh-CN" altLang="en-US" sz="1400" dirty="0"/>
              <a:t>个条件</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根据符合条件不同生成叶子节点</a:t>
            </a:r>
          </a:p>
          <a:p>
            <a:endParaRPr lang="zh-CN" altLang="en-US" sz="1400" dirty="0"/>
          </a:p>
        </p:txBody>
      </p:sp>
    </p:spTree>
    <p:extLst>
      <p:ext uri="{BB962C8B-B14F-4D97-AF65-F5344CB8AC3E}">
        <p14:creationId xmlns:p14="http://schemas.microsoft.com/office/powerpoint/2010/main" val="13041979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2/2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1627369"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修剪决策树</a:t>
            </a:r>
          </a:p>
        </p:txBody>
      </p:sp>
      <p:sp>
        <p:nvSpPr>
          <p:cNvPr id="5" name="矩形 4">
            <a:extLst>
              <a:ext uri="{FF2B5EF4-FFF2-40B4-BE49-F238E27FC236}">
                <a16:creationId xmlns:a16="http://schemas.microsoft.com/office/drawing/2014/main" id="{E4C78F13-69D5-4D8C-9908-039B1A0C947A}"/>
              </a:ext>
            </a:extLst>
          </p:cNvPr>
          <p:cNvSpPr/>
          <p:nvPr/>
        </p:nvSpPr>
        <p:spPr>
          <a:xfrm>
            <a:off x="1413384" y="2512173"/>
            <a:ext cx="6599239" cy="338554"/>
          </a:xfrm>
          <a:prstGeom prst="rect">
            <a:avLst/>
          </a:prstGeom>
        </p:spPr>
        <p:txBody>
          <a:bodyPr wrap="square">
            <a:spAutoFit/>
          </a:bodyPr>
          <a:lstStyle/>
          <a:p>
            <a:pPr marL="285750" indent="-285750">
              <a:buFont typeface="Wingdings" panose="05000000000000000000" pitchFamily="2" charset="2"/>
              <a:buChar char="p"/>
            </a:pPr>
            <a:r>
              <a:rPr lang="zh-CN" altLang="zh-CN" sz="1600" dirty="0"/>
              <a:t>对决策树进行修剪，除去不必要的分枝，同时也能使决策树得到简化</a:t>
            </a:r>
            <a:endParaRPr lang="zh-CN" altLang="en-US" sz="1600" dirty="0"/>
          </a:p>
        </p:txBody>
      </p:sp>
      <p:sp>
        <p:nvSpPr>
          <p:cNvPr id="7" name="矩形 6">
            <a:extLst>
              <a:ext uri="{FF2B5EF4-FFF2-40B4-BE49-F238E27FC236}">
                <a16:creationId xmlns:a16="http://schemas.microsoft.com/office/drawing/2014/main" id="{A6B128FB-2F77-4532-8067-CB41E2F42278}"/>
              </a:ext>
            </a:extLst>
          </p:cNvPr>
          <p:cNvSpPr/>
          <p:nvPr/>
        </p:nvSpPr>
        <p:spPr>
          <a:xfrm>
            <a:off x="981924" y="3118987"/>
            <a:ext cx="3249608" cy="1754326"/>
          </a:xfrm>
          <a:prstGeom prst="rect">
            <a:avLst/>
          </a:prstGeom>
        </p:spPr>
        <p:txBody>
          <a:bodyPr wrap="none">
            <a:spAutoFit/>
          </a:bodyPr>
          <a:lstStyle/>
          <a:p>
            <a:pPr marL="742939" lvl="1" indent="-285750">
              <a:lnSpc>
                <a:spcPct val="150000"/>
              </a:lnSpc>
              <a:buFont typeface="Wingdings" panose="05000000000000000000" pitchFamily="2" charset="2"/>
              <a:buChar char="p"/>
            </a:pPr>
            <a:r>
              <a:rPr lang="zh-CN" altLang="zh-CN" sz="1600" dirty="0"/>
              <a:t>修剪策略</a:t>
            </a:r>
            <a:endParaRPr lang="en-US" altLang="zh-CN" sz="1600" dirty="0"/>
          </a:p>
          <a:p>
            <a:pPr marL="1257277" lvl="2" indent="-342900">
              <a:lnSpc>
                <a:spcPct val="150000"/>
              </a:lnSpc>
              <a:buFont typeface="Century Gothic" panose="020B0502020202020204" pitchFamily="34" charset="0"/>
              <a:buChar char="―"/>
            </a:pPr>
            <a:r>
              <a:rPr lang="zh-CN" altLang="zh-CN" sz="1400" dirty="0"/>
              <a:t>基于代价复杂度的修剪</a:t>
            </a:r>
            <a:endParaRPr lang="zh-CN" altLang="en-US" sz="1400" dirty="0"/>
          </a:p>
          <a:p>
            <a:pPr marL="1257277" lvl="2" indent="-342900">
              <a:lnSpc>
                <a:spcPct val="150000"/>
              </a:lnSpc>
              <a:buFont typeface="Century Gothic" panose="020B0502020202020204" pitchFamily="34" charset="0"/>
              <a:buChar char="―"/>
            </a:pPr>
            <a:r>
              <a:rPr lang="zh-CN" altLang="zh-CN" sz="1400" dirty="0"/>
              <a:t>悲观修剪</a:t>
            </a:r>
            <a:endParaRPr lang="zh-CN" altLang="en-US" sz="1400" dirty="0"/>
          </a:p>
          <a:p>
            <a:pPr marL="1257277" lvl="2" indent="-342900">
              <a:lnSpc>
                <a:spcPct val="150000"/>
              </a:lnSpc>
              <a:buFont typeface="Century Gothic" panose="020B0502020202020204" pitchFamily="34" charset="0"/>
              <a:buChar char="―"/>
            </a:pPr>
            <a:r>
              <a:rPr lang="zh-CN" altLang="zh-CN" sz="1400" dirty="0"/>
              <a:t>最小描述长度</a:t>
            </a:r>
            <a:r>
              <a:rPr lang="zh-CN" altLang="en-US" sz="1400" dirty="0"/>
              <a:t>修剪</a:t>
            </a:r>
          </a:p>
          <a:p>
            <a:endParaRPr lang="zh-CN" altLang="en-US" dirty="0"/>
          </a:p>
        </p:txBody>
      </p:sp>
      <p:sp>
        <p:nvSpPr>
          <p:cNvPr id="9" name="矩形 8">
            <a:extLst>
              <a:ext uri="{FF2B5EF4-FFF2-40B4-BE49-F238E27FC236}">
                <a16:creationId xmlns:a16="http://schemas.microsoft.com/office/drawing/2014/main" id="{6D62CF65-7C0A-48DA-ACCD-F047C5DCE4F2}"/>
              </a:ext>
            </a:extLst>
          </p:cNvPr>
          <p:cNvSpPr/>
          <p:nvPr/>
        </p:nvSpPr>
        <p:spPr>
          <a:xfrm>
            <a:off x="981924" y="4718929"/>
            <a:ext cx="6096000" cy="1069332"/>
          </a:xfrm>
          <a:prstGeom prst="rect">
            <a:avLst/>
          </a:prstGeom>
        </p:spPr>
        <p:txBody>
          <a:bodyPr>
            <a:spAutoFit/>
          </a:bodyPr>
          <a:lstStyle/>
          <a:p>
            <a:pPr marL="742939" lvl="1" indent="-285750">
              <a:lnSpc>
                <a:spcPct val="150000"/>
              </a:lnSpc>
              <a:buFont typeface="Wingdings" panose="05000000000000000000" pitchFamily="2" charset="2"/>
              <a:buChar char="p"/>
            </a:pPr>
            <a:r>
              <a:rPr lang="zh-CN" altLang="zh-CN" sz="1600" dirty="0"/>
              <a:t>修剪</a:t>
            </a:r>
            <a:r>
              <a:rPr lang="zh-CN" altLang="en-US" sz="1600" dirty="0"/>
              <a:t>顺序</a:t>
            </a:r>
            <a:endParaRPr lang="en-US" altLang="zh-CN" sz="1600" dirty="0"/>
          </a:p>
          <a:p>
            <a:pPr marL="1200127" lvl="2" indent="-285750">
              <a:lnSpc>
                <a:spcPct val="150000"/>
              </a:lnSpc>
              <a:buFont typeface="Century Gothic" panose="020B0502020202020204" pitchFamily="34" charset="0"/>
              <a:buChar char="―"/>
            </a:pPr>
            <a:r>
              <a:rPr lang="zh-CN" altLang="en-US" sz="1400" dirty="0"/>
              <a:t>先剪枝（</a:t>
            </a:r>
            <a:r>
              <a:rPr lang="en-US" altLang="zh-CN" sz="1400" dirty="0"/>
              <a:t>Pre-pruning</a:t>
            </a:r>
            <a:r>
              <a:rPr lang="zh-CN" altLang="en-US" sz="1400" dirty="0"/>
              <a:t>）</a:t>
            </a:r>
          </a:p>
          <a:p>
            <a:pPr marL="1200127" lvl="2" indent="-285750">
              <a:lnSpc>
                <a:spcPct val="150000"/>
              </a:lnSpc>
              <a:buFont typeface="Century Gothic" panose="020B0502020202020204" pitchFamily="34" charset="0"/>
              <a:buChar char="―"/>
            </a:pPr>
            <a:r>
              <a:rPr lang="zh-CN" altLang="en-US" sz="1400" dirty="0"/>
              <a:t>后剪枝（</a:t>
            </a:r>
            <a:r>
              <a:rPr lang="en-US" altLang="zh-CN" sz="1400" dirty="0"/>
              <a:t>Post-pruning</a:t>
            </a:r>
            <a:r>
              <a:rPr lang="zh-CN" altLang="en-US" sz="1400" dirty="0"/>
              <a:t>）</a:t>
            </a:r>
          </a:p>
        </p:txBody>
      </p:sp>
    </p:spTree>
    <p:extLst>
      <p:ext uri="{BB962C8B-B14F-4D97-AF65-F5344CB8AC3E}">
        <p14:creationId xmlns:p14="http://schemas.microsoft.com/office/powerpoint/2010/main" val="25040458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396536"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endParaRPr lang="zh-CN" altLang="en-US" dirty="0"/>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最临近分类基于类比学习，是一种基于实例的学习，它使用具体的训练实例进行预测，而不必维护源自数据的抽象（或模型）</a:t>
            </a:r>
            <a:endParaRPr lang="zh-CN" altLang="en-US" sz="1400" dirty="0"/>
          </a:p>
        </p:txBody>
      </p:sp>
      <p:sp>
        <p:nvSpPr>
          <p:cNvPr id="8" name="矩形 7">
            <a:extLst>
              <a:ext uri="{FF2B5EF4-FFF2-40B4-BE49-F238E27FC236}">
                <a16:creationId xmlns:a16="http://schemas.microsoft.com/office/drawing/2014/main" id="{951492D6-0F08-488E-970D-39D58D53C5C9}"/>
              </a:ext>
            </a:extLst>
          </p:cNvPr>
          <p:cNvSpPr/>
          <p:nvPr/>
        </p:nvSpPr>
        <p:spPr>
          <a:xfrm>
            <a:off x="1202477" y="3378553"/>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原理</a:t>
            </a:r>
          </a:p>
        </p:txBody>
      </p:sp>
      <p:sp>
        <p:nvSpPr>
          <p:cNvPr id="9" name="矩形 8">
            <a:extLst>
              <a:ext uri="{FF2B5EF4-FFF2-40B4-BE49-F238E27FC236}">
                <a16:creationId xmlns:a16="http://schemas.microsoft.com/office/drawing/2014/main" id="{4F86097C-B2C8-46BE-B854-CD014F123965}"/>
              </a:ext>
            </a:extLst>
          </p:cNvPr>
          <p:cNvSpPr/>
          <p:nvPr/>
        </p:nvSpPr>
        <p:spPr>
          <a:xfrm>
            <a:off x="1560162" y="3920574"/>
            <a:ext cx="8653221" cy="102316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采用</a:t>
            </a:r>
            <a:r>
              <a:rPr lang="en-US" altLang="zh-CN" sz="1400" dirty="0"/>
              <a:t>n </a:t>
            </a:r>
            <a:r>
              <a:rPr lang="zh-CN" altLang="en-US" sz="1400" dirty="0"/>
              <a:t>维数值属性描述训练样本，每个样本代表</a:t>
            </a:r>
            <a:r>
              <a:rPr lang="en-US" altLang="zh-CN" sz="1400" dirty="0"/>
              <a:t>n </a:t>
            </a:r>
            <a:r>
              <a:rPr lang="zh-CN" altLang="en-US" sz="1400" dirty="0"/>
              <a:t>维空间的一个点，即所有的训练样本都存放在</a:t>
            </a:r>
            <a:r>
              <a:rPr lang="en-US" altLang="zh-CN" sz="1400" dirty="0"/>
              <a:t>n </a:t>
            </a:r>
            <a:r>
              <a:rPr lang="zh-CN" altLang="en-US" sz="1400" dirty="0"/>
              <a:t>维空间中。若给定一个未知样本，</a:t>
            </a:r>
            <a:r>
              <a:rPr lang="en-US" altLang="zh-CN" sz="1400" dirty="0"/>
              <a:t>k-</a:t>
            </a:r>
            <a:r>
              <a:rPr lang="zh-CN" altLang="en-US" sz="1400" dirty="0"/>
              <a:t>最近邻分类法搜索模式空间，计算该测试样本与训练集中其他样本的邻近度，找出最接近未知样本的</a:t>
            </a:r>
            <a:r>
              <a:rPr lang="en-US" altLang="zh-CN" sz="1400" dirty="0"/>
              <a:t>k </a:t>
            </a:r>
            <a:r>
              <a:rPr lang="zh-CN" altLang="en-US" sz="1400" dirty="0"/>
              <a:t>个训练样本，这</a:t>
            </a:r>
            <a:r>
              <a:rPr lang="en-US" altLang="zh-CN" sz="1400" dirty="0"/>
              <a:t>k </a:t>
            </a:r>
            <a:r>
              <a:rPr lang="zh-CN" altLang="en-US" sz="1400" dirty="0"/>
              <a:t>个训练样本就是未知样本的</a:t>
            </a:r>
            <a:r>
              <a:rPr lang="en-US" altLang="zh-CN" sz="1400" dirty="0"/>
              <a:t>k </a:t>
            </a:r>
            <a:r>
              <a:rPr lang="zh-CN" altLang="en-US" sz="1400" dirty="0"/>
              <a:t>个“近邻”</a:t>
            </a:r>
          </a:p>
        </p:txBody>
      </p:sp>
      <p:sp>
        <p:nvSpPr>
          <p:cNvPr id="10" name="矩形 9">
            <a:extLst>
              <a:ext uri="{FF2B5EF4-FFF2-40B4-BE49-F238E27FC236}">
                <a16:creationId xmlns:a16="http://schemas.microsoft.com/office/drawing/2014/main" id="{00A36877-324C-4438-9C93-3CD929D86991}"/>
              </a:ext>
            </a:extLst>
          </p:cNvPr>
          <p:cNvSpPr/>
          <p:nvPr/>
        </p:nvSpPr>
        <p:spPr>
          <a:xfrm>
            <a:off x="1560161" y="5039199"/>
            <a:ext cx="8653221" cy="37683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其中的“邻近度”一般采用欧几里得距离定义</a:t>
            </a:r>
          </a:p>
        </p:txBody>
      </p:sp>
      <p:graphicFrame>
        <p:nvGraphicFramePr>
          <p:cNvPr id="11" name="对象 10">
            <a:extLst>
              <a:ext uri="{FF2B5EF4-FFF2-40B4-BE49-F238E27FC236}">
                <a16:creationId xmlns:a16="http://schemas.microsoft.com/office/drawing/2014/main" id="{4AA66EE6-D327-4282-A556-03184997A96D}"/>
              </a:ext>
            </a:extLst>
          </p:cNvPr>
          <p:cNvGraphicFramePr>
            <a:graphicFrameLocks noChangeAspect="1"/>
          </p:cNvGraphicFramePr>
          <p:nvPr>
            <p:extLst>
              <p:ext uri="{D42A27DB-BD31-4B8C-83A1-F6EECF244321}">
                <p14:modId xmlns:p14="http://schemas.microsoft.com/office/powerpoint/2010/main" val="2492506218"/>
              </p:ext>
            </p:extLst>
          </p:nvPr>
        </p:nvGraphicFramePr>
        <p:xfrm>
          <a:off x="4645993" y="5553867"/>
          <a:ext cx="2094099" cy="375864"/>
        </p:xfrm>
        <a:graphic>
          <a:graphicData uri="http://schemas.openxmlformats.org/presentationml/2006/ole">
            <mc:AlternateContent xmlns:mc="http://schemas.openxmlformats.org/markup-compatibility/2006">
              <mc:Choice xmlns:v="urn:schemas-microsoft-com:vml" Requires="v">
                <p:oleObj spid="_x0000_s7173" r:id="rId4" imgW="1485265" imgH="266700" progId="Equation.DSMT4">
                  <p:embed/>
                </p:oleObj>
              </mc:Choice>
              <mc:Fallback>
                <p:oleObj r:id="rId4" imgW="1485265" imgH="266700" progId="Equation.DSMT4">
                  <p:embed/>
                  <p:pic>
                    <p:nvPicPr>
                      <p:cNvPr id="11264" name="对象 112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3" y="5553867"/>
                        <a:ext cx="2094099" cy="375864"/>
                      </a:xfrm>
                      <a:prstGeom prst="rect">
                        <a:avLst/>
                      </a:prstGeom>
                      <a:noFill/>
                    </p:spPr>
                  </p:pic>
                </p:oleObj>
              </mc:Fallback>
            </mc:AlternateContent>
          </a:graphicData>
        </a:graphic>
      </p:graphicFrame>
    </p:spTree>
    <p:extLst>
      <p:ext uri="{BB962C8B-B14F-4D97-AF65-F5344CB8AC3E}">
        <p14:creationId xmlns:p14="http://schemas.microsoft.com/office/powerpoint/2010/main" val="16838182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实例</a:t>
            </a:r>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37452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在</a:t>
            </a:r>
            <a:r>
              <a:rPr lang="en-US" altLang="zh-CN" sz="1400" dirty="0"/>
              <a:t>k=3</a:t>
            </a:r>
            <a:r>
              <a:rPr lang="zh-CN" altLang="en-US" sz="1400" dirty="0"/>
              <a:t>和</a:t>
            </a:r>
            <a:r>
              <a:rPr lang="en-US" altLang="zh-CN" sz="1400" dirty="0"/>
              <a:t>k=6</a:t>
            </a:r>
            <a:r>
              <a:rPr lang="zh-CN" altLang="en-US" sz="1400" dirty="0"/>
              <a:t>时，红色星星应该被分为哪个类别？</a:t>
            </a:r>
          </a:p>
        </p:txBody>
      </p:sp>
      <p:pic>
        <p:nvPicPr>
          <p:cNvPr id="13" name="图片 12">
            <a:extLst>
              <a:ext uri="{FF2B5EF4-FFF2-40B4-BE49-F238E27FC236}">
                <a16:creationId xmlns:a16="http://schemas.microsoft.com/office/drawing/2014/main" id="{9601DB0C-C68E-4D69-B805-40DF2C5ECDCC}"/>
              </a:ext>
            </a:extLst>
          </p:cNvPr>
          <p:cNvPicPr>
            <a:picLocks noChangeAspect="1"/>
          </p:cNvPicPr>
          <p:nvPr/>
        </p:nvPicPr>
        <p:blipFill>
          <a:blip r:embed="rId3"/>
          <a:stretch>
            <a:fillRect/>
          </a:stretch>
        </p:blipFill>
        <p:spPr>
          <a:xfrm>
            <a:off x="4043635" y="3139472"/>
            <a:ext cx="4104730" cy="3168000"/>
          </a:xfrm>
          <a:prstGeom prst="rect">
            <a:avLst/>
          </a:prstGeom>
        </p:spPr>
      </p:pic>
    </p:spTree>
    <p:extLst>
      <p:ext uri="{BB962C8B-B14F-4D97-AF65-F5344CB8AC3E}">
        <p14:creationId xmlns:p14="http://schemas.microsoft.com/office/powerpoint/2010/main" val="4574886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sp>
        <p:nvSpPr>
          <p:cNvPr id="4" name="矩形 3">
            <a:extLst>
              <a:ext uri="{FF2B5EF4-FFF2-40B4-BE49-F238E27FC236}">
                <a16:creationId xmlns:a16="http://schemas.microsoft.com/office/drawing/2014/main" id="{02BD46C3-F2D7-4F00-AEC9-EBF1847C9273}"/>
              </a:ext>
            </a:extLst>
          </p:cNvPr>
          <p:cNvSpPr/>
          <p:nvPr/>
        </p:nvSpPr>
        <p:spPr>
          <a:xfrm>
            <a:off x="1279366" y="1757642"/>
            <a:ext cx="8887524" cy="460126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挖掘目标</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400" dirty="0"/>
              <a:t>由过去大量的经验数据发现机动车辆事故率与驾驶者及所驾驶的车辆有着密切的关系，影响驾驶人员安全驾驶的主要因素有年龄、性别、驾龄、职业、婚姻状况、车辆车型、车辆用途、车龄等。因此，客户风险分析的挖掘目标就是上述各主要因素与客户风险之间的关系，等等</a:t>
            </a:r>
            <a:endParaRPr lang="en-US" altLang="zh-CN" sz="1400" dirty="0"/>
          </a:p>
          <a:p>
            <a:pPr marL="285750" indent="-285750">
              <a:lnSpc>
                <a:spcPts val="1180"/>
              </a:lnSpc>
              <a:buFont typeface="Wingdings" panose="05000000000000000000" pitchFamily="2" charset="2"/>
              <a:buChar char="n"/>
            </a:pPr>
            <a:endParaRPr lang="en-US" altLang="zh-CN" sz="1400" b="1" dirty="0"/>
          </a:p>
          <a:p>
            <a:pPr marL="285750" indent="-285750">
              <a:lnSpc>
                <a:spcPct val="150000"/>
              </a:lnSpc>
              <a:buFont typeface="Wingdings" panose="05000000000000000000" pitchFamily="2" charset="2"/>
              <a:buChar char="n"/>
            </a:pPr>
            <a:r>
              <a:rPr lang="zh-CN" altLang="zh-CN" dirty="0"/>
              <a:t>数据预处理</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600" dirty="0"/>
              <a:t>数据清洗</a:t>
            </a:r>
            <a:endParaRPr lang="zh-CN" altLang="en-US" sz="1600" dirty="0"/>
          </a:p>
          <a:p>
            <a:pPr marL="1200127" lvl="2" indent="-285750">
              <a:lnSpc>
                <a:spcPct val="150000"/>
              </a:lnSpc>
              <a:buFont typeface="Century Gothic" panose="020B0502020202020204" pitchFamily="34" charset="0"/>
              <a:buChar char="―"/>
            </a:pPr>
            <a:r>
              <a:rPr lang="zh-CN" altLang="zh-CN" sz="1400" dirty="0"/>
              <a:t>去除数据集之中的噪声数据和无关数据，处理遗漏数据和清洗“脏”数据等</a:t>
            </a:r>
            <a:r>
              <a:rPr lang="zh-CN" altLang="en-US" sz="1400" dirty="0"/>
              <a:t>。</a:t>
            </a:r>
            <a:r>
              <a:rPr lang="zh-CN" altLang="zh-CN" sz="1400" dirty="0"/>
              <a:t>数据清洗处理通常包括处理噪声数据、填补遗漏数据值</a:t>
            </a:r>
            <a:r>
              <a:rPr lang="en-US" altLang="zh-CN" sz="1400" dirty="0"/>
              <a:t>/</a:t>
            </a:r>
            <a:r>
              <a:rPr lang="zh-CN" altLang="zh-CN" sz="1400" dirty="0"/>
              <a:t>除去异常值、纠正数据不一致的问题，等等</a:t>
            </a:r>
            <a:endParaRPr lang="zh-CN" altLang="en-US" sz="1400" dirty="0"/>
          </a:p>
          <a:p>
            <a:pPr marL="742939" lvl="1" indent="-285750">
              <a:lnSpc>
                <a:spcPct val="150000"/>
              </a:lnSpc>
              <a:buFont typeface="Wingdings" panose="05000000000000000000" pitchFamily="2" charset="2"/>
              <a:buChar char="p"/>
            </a:pPr>
            <a:r>
              <a:rPr lang="zh-CN" altLang="zh-CN" sz="1600" dirty="0"/>
              <a:t>数据转化</a:t>
            </a:r>
            <a:endParaRPr lang="zh-CN" altLang="en-US" sz="1600" dirty="0"/>
          </a:p>
          <a:p>
            <a:pPr marL="1200127" lvl="2" indent="-285750">
              <a:buFont typeface="Century Gothic" panose="020B0502020202020204" pitchFamily="34" charset="0"/>
              <a:buChar char="―"/>
            </a:pPr>
            <a:r>
              <a:rPr lang="zh-CN" altLang="zh-CN" sz="1400" dirty="0"/>
              <a:t>在处理完噪声数据后，就可以对数据进行转化，主要的方法有</a:t>
            </a:r>
            <a:r>
              <a:rPr lang="zh-CN" altLang="en-US" sz="1400" dirty="0"/>
              <a:t>：</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聚集</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忽略无关属性</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连续型属性离散化等</a:t>
            </a:r>
            <a:endParaRPr lang="zh-CN" altLang="zh-CN" sz="1400" b="1" dirty="0"/>
          </a:p>
        </p:txBody>
      </p:sp>
    </p:spTree>
    <p:extLst>
      <p:ext uri="{BB962C8B-B14F-4D97-AF65-F5344CB8AC3E}">
        <p14:creationId xmlns:p14="http://schemas.microsoft.com/office/powerpoint/2010/main" val="18443856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grpSp>
        <p:nvGrpSpPr>
          <p:cNvPr id="5" name="组合 4">
            <a:extLst>
              <a:ext uri="{FF2B5EF4-FFF2-40B4-BE49-F238E27FC236}">
                <a16:creationId xmlns:a16="http://schemas.microsoft.com/office/drawing/2014/main" id="{9AC9286F-873D-4330-94D8-3B5F192C5D36}"/>
              </a:ext>
            </a:extLst>
          </p:cNvPr>
          <p:cNvGrpSpPr/>
          <p:nvPr/>
        </p:nvGrpSpPr>
        <p:grpSpPr>
          <a:xfrm>
            <a:off x="837971" y="2024285"/>
            <a:ext cx="2188111" cy="4029486"/>
            <a:chOff x="508933" y="1850270"/>
            <a:chExt cx="3059801" cy="4029486"/>
          </a:xfrm>
          <a:solidFill>
            <a:schemeClr val="accent5">
              <a:lumMod val="20000"/>
              <a:lumOff val="80000"/>
            </a:schemeClr>
          </a:solidFill>
        </p:grpSpPr>
        <p:sp>
          <p:nvSpPr>
            <p:cNvPr id="6" name="矩形 5">
              <a:extLst>
                <a:ext uri="{FF2B5EF4-FFF2-40B4-BE49-F238E27FC236}">
                  <a16:creationId xmlns:a16="http://schemas.microsoft.com/office/drawing/2014/main" id="{183FF697-DDE6-478A-BB35-7A236F6FEDD4}"/>
                </a:ext>
              </a:extLst>
            </p:cNvPr>
            <p:cNvSpPr/>
            <p:nvPr/>
          </p:nvSpPr>
          <p:spPr>
            <a:xfrm>
              <a:off x="508933" y="1850270"/>
              <a:ext cx="1979781" cy="338554"/>
            </a:xfrm>
            <a:prstGeom prst="rect">
              <a:avLst/>
            </a:prstGeom>
            <a:grpFill/>
            <a:ln>
              <a:noFill/>
            </a:ln>
          </p:spPr>
          <p:txBody>
            <a:bodyPr wrap="none">
              <a:spAutoFit/>
            </a:bodyPr>
            <a:lstStyle/>
            <a:p>
              <a:r>
                <a:rPr lang="zh-CN" altLang="zh-CN" sz="1600" dirty="0"/>
                <a:t>安全驾驶因素</a:t>
              </a:r>
              <a:endParaRPr lang="zh-CN" altLang="en-US" sz="1600" dirty="0"/>
            </a:p>
          </p:txBody>
        </p:sp>
        <p:sp>
          <p:nvSpPr>
            <p:cNvPr id="7" name="矩形 6">
              <a:extLst>
                <a:ext uri="{FF2B5EF4-FFF2-40B4-BE49-F238E27FC236}">
                  <a16:creationId xmlns:a16="http://schemas.microsoft.com/office/drawing/2014/main" id="{09ED5D64-09AD-44AA-920C-81FCBFC344A9}"/>
                </a:ext>
              </a:extLst>
            </p:cNvPr>
            <p:cNvSpPr/>
            <p:nvPr/>
          </p:nvSpPr>
          <p:spPr>
            <a:xfrm>
              <a:off x="2322143" y="2377033"/>
              <a:ext cx="1246591" cy="276999"/>
            </a:xfrm>
            <a:prstGeom prst="rect">
              <a:avLst/>
            </a:prstGeom>
            <a:grpFill/>
            <a:ln>
              <a:noFill/>
            </a:ln>
          </p:spPr>
          <p:txBody>
            <a:bodyPr wrap="square">
              <a:spAutoFit/>
            </a:bodyPr>
            <a:lstStyle/>
            <a:p>
              <a:pPr algn="ctr"/>
              <a:r>
                <a:rPr lang="zh-CN" altLang="zh-CN" sz="1200" dirty="0"/>
                <a:t>年龄</a:t>
              </a:r>
              <a:endParaRPr lang="zh-CN" altLang="en-US" sz="1200" dirty="0"/>
            </a:p>
          </p:txBody>
        </p:sp>
        <p:sp>
          <p:nvSpPr>
            <p:cNvPr id="8" name="矩形 7">
              <a:extLst>
                <a:ext uri="{FF2B5EF4-FFF2-40B4-BE49-F238E27FC236}">
                  <a16:creationId xmlns:a16="http://schemas.microsoft.com/office/drawing/2014/main" id="{F2B7738E-CE61-43C9-9A92-1AF08CA66DCF}"/>
                </a:ext>
              </a:extLst>
            </p:cNvPr>
            <p:cNvSpPr/>
            <p:nvPr/>
          </p:nvSpPr>
          <p:spPr>
            <a:xfrm>
              <a:off x="2322143" y="2780248"/>
              <a:ext cx="1246591" cy="276999"/>
            </a:xfrm>
            <a:prstGeom prst="rect">
              <a:avLst/>
            </a:prstGeom>
            <a:grpFill/>
            <a:ln>
              <a:noFill/>
            </a:ln>
          </p:spPr>
          <p:txBody>
            <a:bodyPr wrap="square">
              <a:spAutoFit/>
            </a:bodyPr>
            <a:lstStyle/>
            <a:p>
              <a:pPr algn="ctr"/>
              <a:r>
                <a:rPr lang="zh-CN" altLang="zh-CN" sz="1200" dirty="0"/>
                <a:t>性别</a:t>
              </a:r>
              <a:endParaRPr lang="zh-CN" altLang="en-US" sz="1200" dirty="0"/>
            </a:p>
          </p:txBody>
        </p:sp>
        <p:sp>
          <p:nvSpPr>
            <p:cNvPr id="9" name="矩形 8">
              <a:extLst>
                <a:ext uri="{FF2B5EF4-FFF2-40B4-BE49-F238E27FC236}">
                  <a16:creationId xmlns:a16="http://schemas.microsoft.com/office/drawing/2014/main" id="{BB51C8D8-1780-4AB8-A385-3EC4747BF342}"/>
                </a:ext>
              </a:extLst>
            </p:cNvPr>
            <p:cNvSpPr/>
            <p:nvPr/>
          </p:nvSpPr>
          <p:spPr>
            <a:xfrm>
              <a:off x="2322143" y="3183463"/>
              <a:ext cx="1246591" cy="276999"/>
            </a:xfrm>
            <a:prstGeom prst="rect">
              <a:avLst/>
            </a:prstGeom>
            <a:grpFill/>
            <a:ln>
              <a:noFill/>
            </a:ln>
          </p:spPr>
          <p:txBody>
            <a:bodyPr wrap="square">
              <a:spAutoFit/>
            </a:bodyPr>
            <a:lstStyle/>
            <a:p>
              <a:pPr algn="ctr"/>
              <a:r>
                <a:rPr lang="zh-CN" altLang="zh-CN" sz="1200" dirty="0"/>
                <a:t>驾龄</a:t>
              </a:r>
              <a:endParaRPr lang="zh-CN" altLang="en-US" sz="1200" dirty="0"/>
            </a:p>
          </p:txBody>
        </p:sp>
        <p:sp>
          <p:nvSpPr>
            <p:cNvPr id="10" name="矩形 9">
              <a:extLst>
                <a:ext uri="{FF2B5EF4-FFF2-40B4-BE49-F238E27FC236}">
                  <a16:creationId xmlns:a16="http://schemas.microsoft.com/office/drawing/2014/main" id="{B35DE6D7-A09F-4080-A1A1-DFFB2C39BEEE}"/>
                </a:ext>
              </a:extLst>
            </p:cNvPr>
            <p:cNvSpPr/>
            <p:nvPr/>
          </p:nvSpPr>
          <p:spPr>
            <a:xfrm>
              <a:off x="2322143" y="3586679"/>
              <a:ext cx="1246591" cy="276999"/>
            </a:xfrm>
            <a:prstGeom prst="rect">
              <a:avLst/>
            </a:prstGeom>
            <a:grpFill/>
            <a:ln>
              <a:noFill/>
            </a:ln>
          </p:spPr>
          <p:txBody>
            <a:bodyPr wrap="square">
              <a:spAutoFit/>
            </a:bodyPr>
            <a:lstStyle/>
            <a:p>
              <a:pPr algn="ctr"/>
              <a:r>
                <a:rPr lang="zh-CN" altLang="zh-CN" sz="1200" dirty="0"/>
                <a:t>职业</a:t>
              </a:r>
              <a:endParaRPr lang="zh-CN" altLang="en-US" sz="1200" dirty="0"/>
            </a:p>
          </p:txBody>
        </p:sp>
        <p:sp>
          <p:nvSpPr>
            <p:cNvPr id="11" name="矩形 10">
              <a:extLst>
                <a:ext uri="{FF2B5EF4-FFF2-40B4-BE49-F238E27FC236}">
                  <a16:creationId xmlns:a16="http://schemas.microsoft.com/office/drawing/2014/main" id="{BCC2798C-13F8-4ECF-BD81-C6D613292152}"/>
                </a:ext>
              </a:extLst>
            </p:cNvPr>
            <p:cNvSpPr/>
            <p:nvPr/>
          </p:nvSpPr>
          <p:spPr>
            <a:xfrm>
              <a:off x="2322143" y="3989894"/>
              <a:ext cx="1246591" cy="276999"/>
            </a:xfrm>
            <a:prstGeom prst="rect">
              <a:avLst/>
            </a:prstGeom>
            <a:grpFill/>
            <a:ln>
              <a:noFill/>
            </a:ln>
          </p:spPr>
          <p:txBody>
            <a:bodyPr wrap="square">
              <a:spAutoFit/>
            </a:bodyPr>
            <a:lstStyle/>
            <a:p>
              <a:pPr algn="ctr"/>
              <a:r>
                <a:rPr lang="zh-CN" altLang="zh-CN" sz="1200" dirty="0"/>
                <a:t>婚姻状况</a:t>
              </a:r>
              <a:endParaRPr lang="zh-CN" altLang="en-US" sz="1200" dirty="0"/>
            </a:p>
          </p:txBody>
        </p:sp>
        <p:sp>
          <p:nvSpPr>
            <p:cNvPr id="12" name="矩形 11">
              <a:extLst>
                <a:ext uri="{FF2B5EF4-FFF2-40B4-BE49-F238E27FC236}">
                  <a16:creationId xmlns:a16="http://schemas.microsoft.com/office/drawing/2014/main" id="{511E2D4D-EFD0-45F3-B4B7-9E37BBDB579B}"/>
                </a:ext>
              </a:extLst>
            </p:cNvPr>
            <p:cNvSpPr/>
            <p:nvPr/>
          </p:nvSpPr>
          <p:spPr>
            <a:xfrm>
              <a:off x="2322141" y="4393109"/>
              <a:ext cx="1246593" cy="276999"/>
            </a:xfrm>
            <a:prstGeom prst="rect">
              <a:avLst/>
            </a:prstGeom>
            <a:grpFill/>
            <a:ln>
              <a:noFill/>
            </a:ln>
          </p:spPr>
          <p:txBody>
            <a:bodyPr wrap="square">
              <a:spAutoFit/>
            </a:bodyPr>
            <a:lstStyle/>
            <a:p>
              <a:pPr algn="ctr"/>
              <a:r>
                <a:rPr lang="zh-CN" altLang="zh-CN" sz="1200" dirty="0"/>
                <a:t>车辆车型</a:t>
              </a:r>
              <a:endParaRPr lang="zh-CN" altLang="en-US" sz="1200" dirty="0"/>
            </a:p>
          </p:txBody>
        </p:sp>
        <p:sp>
          <p:nvSpPr>
            <p:cNvPr id="13" name="矩形 12">
              <a:extLst>
                <a:ext uri="{FF2B5EF4-FFF2-40B4-BE49-F238E27FC236}">
                  <a16:creationId xmlns:a16="http://schemas.microsoft.com/office/drawing/2014/main" id="{F59470F2-95B4-477B-8F1E-2DBD72D1F2CB}"/>
                </a:ext>
              </a:extLst>
            </p:cNvPr>
            <p:cNvSpPr/>
            <p:nvPr/>
          </p:nvSpPr>
          <p:spPr>
            <a:xfrm>
              <a:off x="2322143" y="4796324"/>
              <a:ext cx="1246591" cy="276999"/>
            </a:xfrm>
            <a:prstGeom prst="rect">
              <a:avLst/>
            </a:prstGeom>
            <a:grpFill/>
            <a:ln>
              <a:noFill/>
            </a:ln>
          </p:spPr>
          <p:txBody>
            <a:bodyPr wrap="square">
              <a:spAutoFit/>
            </a:bodyPr>
            <a:lstStyle/>
            <a:p>
              <a:pPr algn="ctr"/>
              <a:r>
                <a:rPr lang="zh-CN" altLang="zh-CN" sz="1200" dirty="0"/>
                <a:t>车辆用途</a:t>
              </a:r>
              <a:endParaRPr lang="zh-CN" altLang="en-US" sz="1200" dirty="0"/>
            </a:p>
          </p:txBody>
        </p:sp>
        <p:sp>
          <p:nvSpPr>
            <p:cNvPr id="14" name="矩形 13">
              <a:extLst>
                <a:ext uri="{FF2B5EF4-FFF2-40B4-BE49-F238E27FC236}">
                  <a16:creationId xmlns:a16="http://schemas.microsoft.com/office/drawing/2014/main" id="{1CD54457-5C90-42EF-8155-51EEA2A8DA91}"/>
                </a:ext>
              </a:extLst>
            </p:cNvPr>
            <p:cNvSpPr/>
            <p:nvPr/>
          </p:nvSpPr>
          <p:spPr>
            <a:xfrm>
              <a:off x="2322143" y="5199539"/>
              <a:ext cx="1246591" cy="276999"/>
            </a:xfrm>
            <a:prstGeom prst="rect">
              <a:avLst/>
            </a:prstGeom>
            <a:grpFill/>
            <a:ln>
              <a:noFill/>
            </a:ln>
          </p:spPr>
          <p:txBody>
            <a:bodyPr wrap="square">
              <a:spAutoFit/>
            </a:bodyPr>
            <a:lstStyle/>
            <a:p>
              <a:pPr algn="ctr"/>
              <a:r>
                <a:rPr lang="zh-CN" altLang="zh-CN" sz="1200" dirty="0"/>
                <a:t>车龄</a:t>
              </a:r>
              <a:endParaRPr lang="zh-CN" altLang="en-US" sz="1200" dirty="0"/>
            </a:p>
          </p:txBody>
        </p:sp>
        <p:sp>
          <p:nvSpPr>
            <p:cNvPr id="15" name="矩形 14">
              <a:extLst>
                <a:ext uri="{FF2B5EF4-FFF2-40B4-BE49-F238E27FC236}">
                  <a16:creationId xmlns:a16="http://schemas.microsoft.com/office/drawing/2014/main" id="{FF32F74C-153F-48FD-B21D-9B76805DD9B0}"/>
                </a:ext>
              </a:extLst>
            </p:cNvPr>
            <p:cNvSpPr/>
            <p:nvPr/>
          </p:nvSpPr>
          <p:spPr>
            <a:xfrm>
              <a:off x="2322143" y="5602757"/>
              <a:ext cx="1246591" cy="276999"/>
            </a:xfrm>
            <a:prstGeom prst="rect">
              <a:avLst/>
            </a:prstGeom>
            <a:grpFill/>
            <a:ln>
              <a:noFill/>
            </a:ln>
          </p:spPr>
          <p:txBody>
            <a:bodyPr wrap="square">
              <a:spAutoFit/>
            </a:bodyPr>
            <a:lstStyle/>
            <a:p>
              <a:pPr algn="ctr"/>
              <a:r>
                <a:rPr lang="zh-CN" altLang="en-US" sz="1200" dirty="0"/>
                <a:t>其他</a:t>
              </a:r>
            </a:p>
          </p:txBody>
        </p:sp>
        <p:grpSp>
          <p:nvGrpSpPr>
            <p:cNvPr id="16" name="组合 15">
              <a:extLst>
                <a:ext uri="{FF2B5EF4-FFF2-40B4-BE49-F238E27FC236}">
                  <a16:creationId xmlns:a16="http://schemas.microsoft.com/office/drawing/2014/main" id="{F88B49D0-6940-4F07-A594-C6BCB10E0185}"/>
                </a:ext>
              </a:extLst>
            </p:cNvPr>
            <p:cNvGrpSpPr/>
            <p:nvPr/>
          </p:nvGrpSpPr>
          <p:grpSpPr>
            <a:xfrm>
              <a:off x="1498816" y="2188823"/>
              <a:ext cx="823334" cy="3552433"/>
              <a:chOff x="2339899" y="2056845"/>
              <a:chExt cx="66799" cy="3552433"/>
            </a:xfrm>
            <a:grpFill/>
          </p:grpSpPr>
          <p:cxnSp>
            <p:nvCxnSpPr>
              <p:cNvPr id="18" name="肘形连接符 56">
                <a:extLst>
                  <a:ext uri="{FF2B5EF4-FFF2-40B4-BE49-F238E27FC236}">
                    <a16:creationId xmlns:a16="http://schemas.microsoft.com/office/drawing/2014/main" id="{712DEE9B-39EB-4256-989E-39D6E7DA035F}"/>
                  </a:ext>
                </a:extLst>
              </p:cNvPr>
              <p:cNvCxnSpPr>
                <a:stCxn id="6" idx="2"/>
                <a:endCxn id="7" idx="1"/>
              </p:cNvCxnSpPr>
              <p:nvPr/>
            </p:nvCxnSpPr>
            <p:spPr>
              <a:xfrm rot="16200000" flipH="1">
                <a:off x="2209944" y="2186801"/>
                <a:ext cx="326709"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63">
                <a:extLst>
                  <a:ext uri="{FF2B5EF4-FFF2-40B4-BE49-F238E27FC236}">
                    <a16:creationId xmlns:a16="http://schemas.microsoft.com/office/drawing/2014/main" id="{E5EC3809-EA54-42B2-ABB4-E2CDDFB6FB43}"/>
                  </a:ext>
                </a:extLst>
              </p:cNvPr>
              <p:cNvCxnSpPr>
                <a:stCxn id="6" idx="2"/>
                <a:endCxn id="8" idx="1"/>
              </p:cNvCxnSpPr>
              <p:nvPr/>
            </p:nvCxnSpPr>
            <p:spPr>
              <a:xfrm rot="16200000" flipH="1">
                <a:off x="2008336" y="2388409"/>
                <a:ext cx="729924"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66">
                <a:extLst>
                  <a:ext uri="{FF2B5EF4-FFF2-40B4-BE49-F238E27FC236}">
                    <a16:creationId xmlns:a16="http://schemas.microsoft.com/office/drawing/2014/main" id="{46D0E979-3F7A-4A9A-9525-613794EBCED7}"/>
                  </a:ext>
                </a:extLst>
              </p:cNvPr>
              <p:cNvCxnSpPr>
                <a:stCxn id="6" idx="2"/>
                <a:endCxn id="9" idx="1"/>
              </p:cNvCxnSpPr>
              <p:nvPr/>
            </p:nvCxnSpPr>
            <p:spPr>
              <a:xfrm rot="16200000" flipH="1">
                <a:off x="1806729" y="2590016"/>
                <a:ext cx="1133139"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70">
                <a:extLst>
                  <a:ext uri="{FF2B5EF4-FFF2-40B4-BE49-F238E27FC236}">
                    <a16:creationId xmlns:a16="http://schemas.microsoft.com/office/drawing/2014/main" id="{15FD3B5E-A40B-497F-813A-DE7A8FBB5667}"/>
                  </a:ext>
                </a:extLst>
              </p:cNvPr>
              <p:cNvCxnSpPr>
                <a:stCxn id="6" idx="2"/>
                <a:endCxn id="10" idx="1"/>
              </p:cNvCxnSpPr>
              <p:nvPr/>
            </p:nvCxnSpPr>
            <p:spPr>
              <a:xfrm rot="16200000" flipH="1">
                <a:off x="1605120" y="2791624"/>
                <a:ext cx="153635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73">
                <a:extLst>
                  <a:ext uri="{FF2B5EF4-FFF2-40B4-BE49-F238E27FC236}">
                    <a16:creationId xmlns:a16="http://schemas.microsoft.com/office/drawing/2014/main" id="{908C2753-8807-422C-AE4E-D4FDE7FE0B4A}"/>
                  </a:ext>
                </a:extLst>
              </p:cNvPr>
              <p:cNvCxnSpPr>
                <a:stCxn id="6" idx="2"/>
                <a:endCxn id="11" idx="1"/>
              </p:cNvCxnSpPr>
              <p:nvPr/>
            </p:nvCxnSpPr>
            <p:spPr>
              <a:xfrm rot="16200000" flipH="1">
                <a:off x="1403513" y="2993232"/>
                <a:ext cx="1939570"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87">
                <a:extLst>
                  <a:ext uri="{FF2B5EF4-FFF2-40B4-BE49-F238E27FC236}">
                    <a16:creationId xmlns:a16="http://schemas.microsoft.com/office/drawing/2014/main" id="{E32E83DF-7259-4F90-834C-A462C26CFE17}"/>
                  </a:ext>
                </a:extLst>
              </p:cNvPr>
              <p:cNvCxnSpPr>
                <a:stCxn id="6" idx="2"/>
                <a:endCxn id="12" idx="1"/>
              </p:cNvCxnSpPr>
              <p:nvPr/>
            </p:nvCxnSpPr>
            <p:spPr>
              <a:xfrm rot="16200000" flipH="1">
                <a:off x="1201906" y="3194839"/>
                <a:ext cx="234278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93">
                <a:extLst>
                  <a:ext uri="{FF2B5EF4-FFF2-40B4-BE49-F238E27FC236}">
                    <a16:creationId xmlns:a16="http://schemas.microsoft.com/office/drawing/2014/main" id="{049969F2-A355-4129-BAC6-78594B192100}"/>
                  </a:ext>
                </a:extLst>
              </p:cNvPr>
              <p:cNvCxnSpPr>
                <a:stCxn id="6" idx="2"/>
                <a:endCxn id="14" idx="1"/>
              </p:cNvCxnSpPr>
              <p:nvPr/>
            </p:nvCxnSpPr>
            <p:spPr>
              <a:xfrm rot="16200000" flipH="1">
                <a:off x="798691" y="3598054"/>
                <a:ext cx="314921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11269">
                <a:extLst>
                  <a:ext uri="{FF2B5EF4-FFF2-40B4-BE49-F238E27FC236}">
                    <a16:creationId xmlns:a16="http://schemas.microsoft.com/office/drawing/2014/main" id="{D5D39B8D-3F5F-4939-84FC-9E5942C1C92D}"/>
                  </a:ext>
                </a:extLst>
              </p:cNvPr>
              <p:cNvCxnSpPr>
                <a:stCxn id="6" idx="2"/>
                <a:endCxn id="13" idx="1"/>
              </p:cNvCxnSpPr>
              <p:nvPr/>
            </p:nvCxnSpPr>
            <p:spPr>
              <a:xfrm rot="16200000" flipH="1">
                <a:off x="1000298" y="3396447"/>
                <a:ext cx="2746000"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11272">
                <a:extLst>
                  <a:ext uri="{FF2B5EF4-FFF2-40B4-BE49-F238E27FC236}">
                    <a16:creationId xmlns:a16="http://schemas.microsoft.com/office/drawing/2014/main" id="{56C65EF6-47D0-448A-8C26-D0A3F9F92E4A}"/>
                  </a:ext>
                </a:extLst>
              </p:cNvPr>
              <p:cNvCxnSpPr>
                <a:stCxn id="6" idx="2"/>
                <a:endCxn id="15" idx="1"/>
              </p:cNvCxnSpPr>
              <p:nvPr/>
            </p:nvCxnSpPr>
            <p:spPr>
              <a:xfrm rot="16200000" flipH="1">
                <a:off x="597082" y="3799663"/>
                <a:ext cx="3552433"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7" name="表格 26">
            <a:extLst>
              <a:ext uri="{FF2B5EF4-FFF2-40B4-BE49-F238E27FC236}">
                <a16:creationId xmlns:a16="http://schemas.microsoft.com/office/drawing/2014/main" id="{4DEBD0B7-1D96-4A2E-953F-4C61C75A06A7}"/>
              </a:ext>
            </a:extLst>
          </p:cNvPr>
          <p:cNvGraphicFramePr>
            <a:graphicFrameLocks noGrp="1"/>
          </p:cNvGraphicFramePr>
          <p:nvPr>
            <p:extLst>
              <p:ext uri="{D42A27DB-BD31-4B8C-83A1-F6EECF244321}">
                <p14:modId xmlns:p14="http://schemas.microsoft.com/office/powerpoint/2010/main" val="3546311526"/>
              </p:ext>
            </p:extLst>
          </p:nvPr>
        </p:nvGraphicFramePr>
        <p:xfrm>
          <a:off x="3355523" y="2014258"/>
          <a:ext cx="7998505" cy="4070291"/>
        </p:xfrm>
        <a:graphic>
          <a:graphicData uri="http://schemas.openxmlformats.org/drawingml/2006/table">
            <a:tbl>
              <a:tblPr firstRow="1" firstCol="1" bandRow="1">
                <a:tableStyleId>{93296810-A885-4BE3-A3E7-6D5BEEA58F35}</a:tableStyleId>
              </a:tblPr>
              <a:tblGrid>
                <a:gridCol w="711382">
                  <a:extLst>
                    <a:ext uri="{9D8B030D-6E8A-4147-A177-3AD203B41FA5}">
                      <a16:colId xmlns:a16="http://schemas.microsoft.com/office/drawing/2014/main" val="20000"/>
                    </a:ext>
                  </a:extLst>
                </a:gridCol>
                <a:gridCol w="5535877">
                  <a:extLst>
                    <a:ext uri="{9D8B030D-6E8A-4147-A177-3AD203B41FA5}">
                      <a16:colId xmlns:a16="http://schemas.microsoft.com/office/drawing/2014/main" val="20001"/>
                    </a:ext>
                  </a:extLst>
                </a:gridCol>
                <a:gridCol w="875623">
                  <a:extLst>
                    <a:ext uri="{9D8B030D-6E8A-4147-A177-3AD203B41FA5}">
                      <a16:colId xmlns:a16="http://schemas.microsoft.com/office/drawing/2014/main" val="20002"/>
                    </a:ext>
                  </a:extLst>
                </a:gridCol>
                <a:gridCol w="875623">
                  <a:extLst>
                    <a:ext uri="{9D8B030D-6E8A-4147-A177-3AD203B41FA5}">
                      <a16:colId xmlns:a16="http://schemas.microsoft.com/office/drawing/2014/main" val="20003"/>
                    </a:ext>
                  </a:extLst>
                </a:gridCol>
              </a:tblGrid>
              <a:tr h="366971">
                <a:tc>
                  <a:txBody>
                    <a:bodyPr/>
                    <a:lstStyle/>
                    <a:p>
                      <a:pPr indent="0" algn="ctr" fontAlgn="ctr">
                        <a:lnSpc>
                          <a:spcPts val="1200"/>
                        </a:lnSpc>
                        <a:spcAft>
                          <a:spcPts val="0"/>
                        </a:spcAft>
                        <a:tabLst>
                          <a:tab pos="2628265" algn="ctr"/>
                          <a:tab pos="5292725" algn="r"/>
                        </a:tabLst>
                      </a:pPr>
                      <a:r>
                        <a:rPr lang="zh-CN" sz="1100" kern="500" dirty="0">
                          <a:effectLst/>
                        </a:rPr>
                        <a:t>序号</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关联规则</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支持度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置信度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0">
                <a:tc>
                  <a:txBody>
                    <a:bodyPr/>
                    <a:lstStyle/>
                    <a:p>
                      <a:pPr indent="0" algn="ctr" fontAlgn="ctr">
                        <a:lnSpc>
                          <a:spcPts val="1200"/>
                        </a:lnSpc>
                        <a:spcAft>
                          <a:spcPts val="0"/>
                        </a:spcAft>
                        <a:tabLst>
                          <a:tab pos="2628265" algn="ctr"/>
                          <a:tab pos="5292725" algn="r"/>
                        </a:tabLst>
                      </a:pPr>
                      <a:r>
                        <a:rPr lang="en-US" sz="1100" kern="500" dirty="0">
                          <a:effectLst/>
                        </a:rPr>
                        <a:t>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A</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B</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0.2965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0">
                <a:tc>
                  <a:txBody>
                    <a:bodyPr/>
                    <a:lstStyle/>
                    <a:p>
                      <a:pPr indent="0" algn="ctr" fontAlgn="ctr">
                        <a:lnSpc>
                          <a:spcPts val="1200"/>
                        </a:lnSpc>
                        <a:spcAft>
                          <a:spcPts val="0"/>
                        </a:spcAft>
                        <a:tabLst>
                          <a:tab pos="2628265" algn="ctr"/>
                          <a:tab pos="5292725" algn="r"/>
                        </a:tabLst>
                      </a:pPr>
                      <a:r>
                        <a:rPr lang="en-US" sz="1100" kern="500" dirty="0">
                          <a:effectLst/>
                        </a:rPr>
                        <a:t>2</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A</a:t>
                      </a: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0.1679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0.2571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0">
                <a:tc>
                  <a:txBody>
                    <a:bodyPr/>
                    <a:lstStyle/>
                    <a:p>
                      <a:pPr indent="0" algn="ctr" fontAlgn="ctr">
                        <a:lnSpc>
                          <a:spcPts val="1200"/>
                        </a:lnSpc>
                        <a:spcAft>
                          <a:spcPts val="0"/>
                        </a:spcAft>
                        <a:tabLst>
                          <a:tab pos="2628265" algn="ctr"/>
                          <a:tab pos="5292725" algn="r"/>
                        </a:tabLst>
                      </a:pPr>
                      <a:r>
                        <a:rPr lang="en-US" sz="1100" kern="500" dirty="0">
                          <a:effectLst/>
                        </a:rPr>
                        <a:t>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0.1663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0.3337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0">
                <a:tc>
                  <a:txBody>
                    <a:bodyPr/>
                    <a:lstStyle/>
                    <a:p>
                      <a:pPr indent="0" algn="ctr" fontAlgn="ctr">
                        <a:lnSpc>
                          <a:spcPts val="1200"/>
                        </a:lnSpc>
                        <a:spcAft>
                          <a:spcPts val="0"/>
                        </a:spcAft>
                        <a:tabLst>
                          <a:tab pos="2628265" algn="ctr"/>
                          <a:tab pos="5292725" algn="r"/>
                        </a:tabLst>
                      </a:pPr>
                      <a:r>
                        <a:rPr lang="en-US" sz="1100" kern="500" dirty="0">
                          <a:effectLst/>
                        </a:rPr>
                        <a:t>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）∧车辆用途（</a:t>
                      </a:r>
                      <a:r>
                        <a:rPr lang="en-US" sz="1100" kern="500" dirty="0">
                          <a:effectLst/>
                        </a:rPr>
                        <a:t>X</a:t>
                      </a:r>
                      <a:r>
                        <a:rPr lang="zh-CN" sz="1100" kern="500" dirty="0">
                          <a:effectLst/>
                        </a:rPr>
                        <a:t>，</a:t>
                      </a:r>
                      <a:r>
                        <a:rPr lang="en-US" sz="1100" kern="500" dirty="0">
                          <a:effectLst/>
                        </a:rPr>
                        <a:t>B</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0.1789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0.4851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0">
                <a:tc>
                  <a:txBody>
                    <a:bodyPr/>
                    <a:lstStyle/>
                    <a:p>
                      <a:pPr indent="0" algn="ctr" fontAlgn="ctr">
                        <a:lnSpc>
                          <a:spcPts val="1200"/>
                        </a:lnSpc>
                        <a:spcAft>
                          <a:spcPts val="0"/>
                        </a:spcAft>
                        <a:tabLst>
                          <a:tab pos="2628265" algn="ctr"/>
                          <a:tab pos="5292725" algn="r"/>
                        </a:tabLst>
                      </a:pPr>
                      <a:r>
                        <a:rPr lang="en-US" sz="1100" kern="500" dirty="0">
                          <a:effectLst/>
                        </a:rPr>
                        <a:t>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C</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0.3003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0">
                <a:tc>
                  <a:txBody>
                    <a:bodyPr/>
                    <a:lstStyle/>
                    <a:p>
                      <a:pPr indent="0" algn="ctr" fontAlgn="ctr">
                        <a:lnSpc>
                          <a:spcPts val="1200"/>
                        </a:lnSpc>
                        <a:spcAft>
                          <a:spcPts val="0"/>
                        </a:spcAft>
                        <a:tabLst>
                          <a:tab pos="2628265" algn="ctr"/>
                          <a:tab pos="5292725" algn="r"/>
                        </a:tabLst>
                      </a:pPr>
                      <a:r>
                        <a:rPr lang="en-US" sz="1100" kern="500" dirty="0">
                          <a:effectLst/>
                        </a:rPr>
                        <a:t>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0.1994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0.5864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0">
                <a:tc>
                  <a:txBody>
                    <a:bodyPr/>
                    <a:lstStyle/>
                    <a:p>
                      <a:pPr indent="0" algn="ctr" fontAlgn="ctr">
                        <a:lnSpc>
                          <a:spcPts val="1200"/>
                        </a:lnSpc>
                        <a:spcAft>
                          <a:spcPts val="0"/>
                        </a:spcAft>
                        <a:tabLst>
                          <a:tab pos="2628265" algn="ctr"/>
                          <a:tab pos="5292725" algn="r"/>
                        </a:tabLst>
                      </a:pPr>
                      <a:r>
                        <a:rPr lang="en-US" sz="1100" kern="500" dirty="0">
                          <a:effectLst/>
                        </a:rPr>
                        <a:t>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C</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）∧车辆用途（</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0.6639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0">
                <a:tc>
                  <a:txBody>
                    <a:bodyPr/>
                    <a:lstStyle/>
                    <a:p>
                      <a:pPr indent="0" algn="ctr" fontAlgn="ctr">
                        <a:lnSpc>
                          <a:spcPts val="1200"/>
                        </a:lnSpc>
                        <a:spcAft>
                          <a:spcPts val="0"/>
                        </a:spcAft>
                        <a:tabLst>
                          <a:tab pos="2628265" algn="ctr"/>
                          <a:tab pos="5292725" algn="r"/>
                        </a:tabLst>
                      </a:pPr>
                      <a:r>
                        <a:rPr lang="en-US" sz="1100" kern="500" dirty="0">
                          <a:effectLst/>
                        </a:rPr>
                        <a:t>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0.3654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0">
                <a:tc>
                  <a:txBody>
                    <a:bodyPr/>
                    <a:lstStyle/>
                    <a:p>
                      <a:pPr indent="0" algn="ctr" fontAlgn="ctr">
                        <a:lnSpc>
                          <a:spcPts val="1200"/>
                        </a:lnSpc>
                        <a:spcAft>
                          <a:spcPts val="0"/>
                        </a:spcAft>
                        <a:tabLst>
                          <a:tab pos="2628265" algn="ctr"/>
                          <a:tab pos="5292725" algn="r"/>
                        </a:tabLst>
                      </a:pPr>
                      <a:r>
                        <a:rPr lang="en-US" sz="1100" kern="500" dirty="0">
                          <a:effectLst/>
                        </a:rPr>
                        <a:t>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B</a:t>
                      </a: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D</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D</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0.0934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0.4546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0">
                <a:tc>
                  <a:txBody>
                    <a:bodyPr/>
                    <a:lstStyle/>
                    <a:p>
                      <a:pPr indent="0" algn="ctr" fontAlgn="ctr">
                        <a:lnSpc>
                          <a:spcPts val="1200"/>
                        </a:lnSpc>
                        <a:spcAft>
                          <a:spcPts val="0"/>
                        </a:spcAft>
                        <a:tabLst>
                          <a:tab pos="2628265" algn="ctr"/>
                          <a:tab pos="5292725" algn="r"/>
                        </a:tabLst>
                      </a:pPr>
                      <a:r>
                        <a:rPr lang="en-US" sz="1100" kern="500" dirty="0">
                          <a:effectLst/>
                        </a:rPr>
                        <a:t>10</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0.0968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0.4487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0">
                <a:tc>
                  <a:txBody>
                    <a:bodyPr/>
                    <a:lstStyle/>
                    <a:p>
                      <a:pPr indent="0" algn="ctr" fontAlgn="ctr">
                        <a:lnSpc>
                          <a:spcPts val="1200"/>
                        </a:lnSpc>
                        <a:spcAft>
                          <a:spcPts val="0"/>
                        </a:spcAft>
                        <a:tabLst>
                          <a:tab pos="2628265" algn="ctr"/>
                          <a:tab pos="5292725" algn="r"/>
                        </a:tabLst>
                      </a:pPr>
                      <a:r>
                        <a:rPr lang="en-US" sz="1100" kern="500" dirty="0">
                          <a:effectLst/>
                        </a:rPr>
                        <a:t>11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C</a:t>
                      </a:r>
                      <a:r>
                        <a:rPr lang="zh-CN" sz="1100" kern="500">
                          <a:effectLst/>
                        </a:rPr>
                        <a:t>）∧被保车辆的价值（</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C</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0.3531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0">
                <a:tc>
                  <a:txBody>
                    <a:bodyPr/>
                    <a:lstStyle/>
                    <a:p>
                      <a:pPr indent="0" algn="ctr" fontAlgn="ctr">
                        <a:lnSpc>
                          <a:spcPts val="1200"/>
                        </a:lnSpc>
                        <a:spcAft>
                          <a:spcPts val="0"/>
                        </a:spcAft>
                        <a:tabLst>
                          <a:tab pos="2628265" algn="ctr"/>
                          <a:tab pos="5292725" algn="r"/>
                        </a:tabLst>
                      </a:pPr>
                      <a:r>
                        <a:rPr lang="en-US" sz="1100" kern="500" dirty="0">
                          <a:effectLst/>
                        </a:rPr>
                        <a:t>12</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C</a:t>
                      </a: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0.0827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0.6094</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907948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79247" y="689589"/>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217611" y="5821936"/>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325762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5.1 </a:t>
            </a:r>
            <a:r>
              <a:rPr lang="zh-CN" altLang="en-US" dirty="0"/>
              <a:t>预测算法简介</a:t>
            </a:r>
          </a:p>
        </p:txBody>
      </p:sp>
      <p:sp>
        <p:nvSpPr>
          <p:cNvPr id="4" name="矩形 3">
            <a:extLst>
              <a:ext uri="{FF2B5EF4-FFF2-40B4-BE49-F238E27FC236}">
                <a16:creationId xmlns:a16="http://schemas.microsoft.com/office/drawing/2014/main" id="{A730F364-10CD-4294-A36E-2C396A3405B5}"/>
              </a:ext>
            </a:extLst>
          </p:cNvPr>
          <p:cNvSpPr/>
          <p:nvPr/>
        </p:nvSpPr>
        <p:spPr>
          <a:xfrm>
            <a:off x="1093084" y="1888908"/>
            <a:ext cx="8608856"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预测分析</a:t>
            </a:r>
            <a:endParaRPr lang="en-US" altLang="zh-CN" dirty="0"/>
          </a:p>
          <a:p>
            <a:pPr marL="742939" lvl="1" indent="-285750">
              <a:lnSpc>
                <a:spcPct val="150000"/>
              </a:lnSpc>
              <a:buFont typeface="Wingdings" panose="05000000000000000000" pitchFamily="2" charset="2"/>
              <a:buChar char="p"/>
            </a:pPr>
            <a:r>
              <a:rPr lang="zh-CN" altLang="zh-CN" sz="1400" dirty="0"/>
              <a:t>一种统计或数据挖掘解决方案，包含可在结构化与非结构化数据中使用以确定未来结果的算法和技术，可为预测、优化、预报和模拟等许多其他相关用途而使用</a:t>
            </a:r>
            <a:endParaRPr lang="zh-CN" altLang="en-US" sz="1400" dirty="0"/>
          </a:p>
        </p:txBody>
      </p:sp>
      <p:sp>
        <p:nvSpPr>
          <p:cNvPr id="5" name="矩形 4">
            <a:extLst>
              <a:ext uri="{FF2B5EF4-FFF2-40B4-BE49-F238E27FC236}">
                <a16:creationId xmlns:a16="http://schemas.microsoft.com/office/drawing/2014/main" id="{242B848A-1EDC-46EB-BF91-EDED9FCD9870}"/>
              </a:ext>
            </a:extLst>
          </p:cNvPr>
          <p:cNvSpPr/>
          <p:nvPr/>
        </p:nvSpPr>
        <p:spPr>
          <a:xfrm>
            <a:off x="1093085" y="3147854"/>
            <a:ext cx="8608855"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时间序列预测</a:t>
            </a:r>
            <a:endParaRPr lang="en-US" altLang="zh-CN" dirty="0"/>
          </a:p>
          <a:p>
            <a:pPr marL="742939" lvl="1" indent="-285750">
              <a:lnSpc>
                <a:spcPct val="150000"/>
              </a:lnSpc>
              <a:buFont typeface="Wingdings" panose="05000000000000000000" pitchFamily="2" charset="2"/>
              <a:buChar char="p"/>
            </a:pPr>
            <a:r>
              <a:rPr lang="zh-CN" altLang="zh-CN" sz="1400" dirty="0"/>
              <a:t>一种历史资料延伸预测，以时间序列所能反映的社会经济现象的发展过程和规律性，进行引申外推预测发展趋势的方法</a:t>
            </a:r>
            <a:endParaRPr lang="zh-CN" altLang="en-US" sz="1400" dirty="0"/>
          </a:p>
        </p:txBody>
      </p:sp>
      <p:sp>
        <p:nvSpPr>
          <p:cNvPr id="6" name="矩形 5">
            <a:extLst>
              <a:ext uri="{FF2B5EF4-FFF2-40B4-BE49-F238E27FC236}">
                <a16:creationId xmlns:a16="http://schemas.microsoft.com/office/drawing/2014/main" id="{1B5ABB55-A3F6-4F51-9FCD-090EC6C508AC}"/>
              </a:ext>
            </a:extLst>
          </p:cNvPr>
          <p:cNvSpPr/>
          <p:nvPr/>
        </p:nvSpPr>
        <p:spPr>
          <a:xfrm>
            <a:off x="1093085" y="4406800"/>
            <a:ext cx="8608855" cy="176182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神经网络预测</a:t>
            </a:r>
            <a:endParaRPr lang="en-US" altLang="zh-CN" dirty="0"/>
          </a:p>
          <a:p>
            <a:pPr marL="742939" lvl="1" indent="-285750">
              <a:lnSpc>
                <a:spcPct val="150000"/>
              </a:lnSpc>
              <a:buFont typeface="Wingdings" panose="05000000000000000000" pitchFamily="2" charset="2"/>
              <a:buChar char="p"/>
            </a:pPr>
            <a:r>
              <a:rPr lang="zh-CN" altLang="en-US" sz="1400" dirty="0"/>
              <a:t>神经网络是一个非常强大的建模工具，可复制极其复杂的关系。尤其是，神经网络本质上为非线性。很多年以来，线性建模一直是大多数领域的主要建模方法，因为它的优化程序非常完善。在线性近似不充分的任务中，线性模型运行状况不佳。除此之外，神经网络还解决了“维数灾难”问题，即当存在大量变量时不允许对线性关系进行建模的问题</a:t>
            </a:r>
          </a:p>
        </p:txBody>
      </p:sp>
    </p:spTree>
    <p:extLst>
      <p:ext uri="{BB962C8B-B14F-4D97-AF65-F5344CB8AC3E}">
        <p14:creationId xmlns:p14="http://schemas.microsoft.com/office/powerpoint/2010/main" val="31780332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8" name="矩形 7">
            <a:extLst>
              <a:ext uri="{FF2B5EF4-FFF2-40B4-BE49-F238E27FC236}">
                <a16:creationId xmlns:a16="http://schemas.microsoft.com/office/drawing/2014/main" id="{C6282782-1AC9-4FDA-99F5-32AFA8D16BBC}"/>
              </a:ext>
            </a:extLst>
          </p:cNvPr>
          <p:cNvSpPr/>
          <p:nvPr/>
        </p:nvSpPr>
        <p:spPr>
          <a:xfrm>
            <a:off x="971172" y="1960930"/>
            <a:ext cx="9672449"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sz="1600" dirty="0"/>
          </a:p>
        </p:txBody>
      </p:sp>
      <p:pic>
        <p:nvPicPr>
          <p:cNvPr id="21" name="图片 20">
            <a:extLst>
              <a:ext uri="{FF2B5EF4-FFF2-40B4-BE49-F238E27FC236}">
                <a16:creationId xmlns:a16="http://schemas.microsoft.com/office/drawing/2014/main" id="{00A886C5-35BC-46AB-9D2D-F85F1D6E630E}"/>
              </a:ext>
            </a:extLst>
          </p:cNvPr>
          <p:cNvPicPr>
            <a:picLocks noChangeAspect="1"/>
          </p:cNvPicPr>
          <p:nvPr/>
        </p:nvPicPr>
        <p:blipFill rotWithShape="1">
          <a:blip r:embed="rId3"/>
          <a:srcRect r="2248" b="3499"/>
          <a:stretch/>
        </p:blipFill>
        <p:spPr>
          <a:xfrm>
            <a:off x="2925576" y="2773874"/>
            <a:ext cx="5763640" cy="3508791"/>
          </a:xfrm>
          <a:prstGeom prst="rect">
            <a:avLst/>
          </a:prstGeom>
        </p:spPr>
      </p:pic>
    </p:spTree>
    <p:extLst>
      <p:ext uri="{BB962C8B-B14F-4D97-AF65-F5344CB8AC3E}">
        <p14:creationId xmlns:p14="http://schemas.microsoft.com/office/powerpoint/2010/main" val="24367322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 </a:t>
            </a:r>
            <a:r>
              <a:rPr lang="zh-CN" altLang="en-US" dirty="0"/>
              <a:t>时间序列预测</a:t>
            </a:r>
          </a:p>
        </p:txBody>
      </p:sp>
      <p:sp>
        <p:nvSpPr>
          <p:cNvPr id="4" name="矩形 3">
            <a:extLst>
              <a:ext uri="{FF2B5EF4-FFF2-40B4-BE49-F238E27FC236}">
                <a16:creationId xmlns:a16="http://schemas.microsoft.com/office/drawing/2014/main" id="{1194E663-9944-41BD-B5EA-767C8634A878}"/>
              </a:ext>
            </a:extLst>
          </p:cNvPr>
          <p:cNvSpPr/>
          <p:nvPr/>
        </p:nvSpPr>
        <p:spPr>
          <a:xfrm>
            <a:off x="1233740" y="1764079"/>
            <a:ext cx="7291144"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a:t>
            </a:r>
            <a:endParaRPr lang="en-US" altLang="zh-CN" dirty="0"/>
          </a:p>
          <a:p>
            <a:pPr marL="742939" lvl="1" indent="-285750">
              <a:lnSpc>
                <a:spcPct val="150000"/>
              </a:lnSpc>
              <a:buFont typeface="Wingdings" panose="05000000000000000000" pitchFamily="2" charset="2"/>
              <a:buChar char="p"/>
            </a:pPr>
            <a:r>
              <a:rPr lang="zh-CN" altLang="zh-CN" sz="1400" dirty="0"/>
              <a:t>对按时间顺序排列而成的观测值集合，进行数据的预测或预估</a:t>
            </a:r>
            <a:endParaRPr lang="zh-CN" altLang="en-US" sz="1400" dirty="0"/>
          </a:p>
        </p:txBody>
      </p:sp>
      <p:sp>
        <p:nvSpPr>
          <p:cNvPr id="5" name="矩形 4">
            <a:extLst>
              <a:ext uri="{FF2B5EF4-FFF2-40B4-BE49-F238E27FC236}">
                <a16:creationId xmlns:a16="http://schemas.microsoft.com/office/drawing/2014/main" id="{A6921839-97BD-41CD-A8DE-D5F13A240CDE}"/>
              </a:ext>
            </a:extLst>
          </p:cNvPr>
          <p:cNvSpPr/>
          <p:nvPr/>
        </p:nvSpPr>
        <p:spPr>
          <a:xfrm>
            <a:off x="1233740" y="2686335"/>
            <a:ext cx="9522084" cy="148483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典型算法</a:t>
            </a:r>
            <a:endParaRPr lang="en-US" altLang="zh-CN" dirty="0"/>
          </a:p>
          <a:p>
            <a:pPr marL="742939" lvl="1" indent="-285750">
              <a:lnSpc>
                <a:spcPct val="150000"/>
              </a:lnSpc>
              <a:buFont typeface="Wingdings" panose="05000000000000000000" pitchFamily="2" charset="2"/>
              <a:buChar char="p"/>
            </a:pPr>
            <a:r>
              <a:rPr lang="en-US" altLang="zh-CN" sz="1600" dirty="0"/>
              <a:t>SPMGC</a:t>
            </a:r>
          </a:p>
          <a:p>
            <a:pPr marL="1200127" lvl="2" indent="-285750">
              <a:lnSpc>
                <a:spcPct val="150000"/>
              </a:lnSpc>
              <a:buFont typeface="Wingdings" panose="05000000000000000000" pitchFamily="2" charset="2"/>
              <a:buChar char="Ø"/>
            </a:pPr>
            <a:r>
              <a:rPr lang="zh-CN" altLang="zh-CN" sz="1400" dirty="0"/>
              <a:t>序贯模式挖掘算法</a:t>
            </a:r>
            <a:r>
              <a:rPr lang="en-US" altLang="zh-CN" sz="1400" dirty="0"/>
              <a:t>SPMGC</a:t>
            </a:r>
            <a:r>
              <a:rPr lang="zh-CN" altLang="zh-CN" sz="1400" dirty="0"/>
              <a:t>（</a:t>
            </a:r>
            <a:r>
              <a:rPr lang="en-US" altLang="zh-CN" sz="1400" dirty="0"/>
              <a:t>Sequential Pattern Mining Based on General Constrains</a:t>
            </a:r>
            <a:r>
              <a:rPr lang="zh-CN" altLang="zh-CN" sz="1400" dirty="0"/>
              <a:t>）</a:t>
            </a:r>
            <a:r>
              <a:rPr lang="en-US" altLang="zh-CN" sz="1400" dirty="0"/>
              <a:t>SPMGC</a:t>
            </a:r>
            <a:r>
              <a:rPr lang="zh-CN" altLang="zh-CN" sz="1400" dirty="0"/>
              <a:t>算法可以有效地发现有价值的数据序列模式，提供给大数据专家们进行各类时间序列的相似性与预测研究</a:t>
            </a:r>
            <a:endParaRPr lang="zh-CN" altLang="en-US" sz="1400" dirty="0"/>
          </a:p>
        </p:txBody>
      </p:sp>
      <p:sp>
        <p:nvSpPr>
          <p:cNvPr id="6" name="矩形 5">
            <a:extLst>
              <a:ext uri="{FF2B5EF4-FFF2-40B4-BE49-F238E27FC236}">
                <a16:creationId xmlns:a16="http://schemas.microsoft.com/office/drawing/2014/main" id="{DE427FE8-CC1B-4A7A-846D-4ABC9E194D52}"/>
              </a:ext>
            </a:extLst>
          </p:cNvPr>
          <p:cNvSpPr/>
          <p:nvPr/>
        </p:nvSpPr>
        <p:spPr>
          <a:xfrm>
            <a:off x="1233740" y="4276537"/>
            <a:ext cx="2781531" cy="369332"/>
          </a:xfrm>
          <a:prstGeom prst="rect">
            <a:avLst/>
          </a:prstGeom>
        </p:spPr>
        <p:txBody>
          <a:bodyPr wrap="none">
            <a:spAutoFit/>
          </a:bodyPr>
          <a:lstStyle/>
          <a:p>
            <a:pPr marL="285750" indent="-285750">
              <a:buFont typeface="Wingdings" panose="05000000000000000000" pitchFamily="2" charset="2"/>
              <a:buChar char="n"/>
            </a:pPr>
            <a:r>
              <a:rPr lang="zh-CN" altLang="zh-CN" dirty="0"/>
              <a:t>时间序列领域约束规则</a:t>
            </a:r>
            <a:endParaRPr lang="zh-CN" altLang="en-US" dirty="0"/>
          </a:p>
        </p:txBody>
      </p:sp>
      <p:grpSp>
        <p:nvGrpSpPr>
          <p:cNvPr id="7" name="组合 6">
            <a:extLst>
              <a:ext uri="{FF2B5EF4-FFF2-40B4-BE49-F238E27FC236}">
                <a16:creationId xmlns:a16="http://schemas.microsoft.com/office/drawing/2014/main" id="{6FADAB4D-2BBC-4A8E-8437-941BA47E8CD9}"/>
              </a:ext>
            </a:extLst>
          </p:cNvPr>
          <p:cNvGrpSpPr/>
          <p:nvPr/>
        </p:nvGrpSpPr>
        <p:grpSpPr>
          <a:xfrm>
            <a:off x="4305635" y="4461203"/>
            <a:ext cx="4219249" cy="1834770"/>
            <a:chOff x="872335" y="3314352"/>
            <a:chExt cx="4634995" cy="2661040"/>
          </a:xfrm>
        </p:grpSpPr>
        <p:sp>
          <p:nvSpPr>
            <p:cNvPr id="8" name="任意多边形 38">
              <a:extLst>
                <a:ext uri="{FF2B5EF4-FFF2-40B4-BE49-F238E27FC236}">
                  <a16:creationId xmlns:a16="http://schemas.microsoft.com/office/drawing/2014/main" id="{21C22CB9-886E-40B2-B8B7-4FB257E01AAB}"/>
                </a:ext>
              </a:extLst>
            </p:cNvPr>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9" name="任意多边形 40">
              <a:extLst>
                <a:ext uri="{FF2B5EF4-FFF2-40B4-BE49-F238E27FC236}">
                  <a16:creationId xmlns:a16="http://schemas.microsoft.com/office/drawing/2014/main" id="{F739FB1F-8F3F-4E19-9B99-2EBD19DBA0E4}"/>
                </a:ext>
              </a:extLst>
            </p:cNvPr>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0" name="任意多边形 41">
              <a:extLst>
                <a:ext uri="{FF2B5EF4-FFF2-40B4-BE49-F238E27FC236}">
                  <a16:creationId xmlns:a16="http://schemas.microsoft.com/office/drawing/2014/main" id="{0DD9B4ED-157B-4604-BEC3-2333A99A02CF}"/>
                </a:ext>
              </a:extLst>
            </p:cNvPr>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1" name="任意多边形 43">
              <a:extLst>
                <a:ext uri="{FF2B5EF4-FFF2-40B4-BE49-F238E27FC236}">
                  <a16:creationId xmlns:a16="http://schemas.microsoft.com/office/drawing/2014/main" id="{DE5E2D82-69FA-4FB3-B6ED-05BD345CA236}"/>
                </a:ext>
              </a:extLst>
            </p:cNvPr>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2" name="任意多边形 66">
              <a:extLst>
                <a:ext uri="{FF2B5EF4-FFF2-40B4-BE49-F238E27FC236}">
                  <a16:creationId xmlns:a16="http://schemas.microsoft.com/office/drawing/2014/main" id="{7917D960-9F93-459A-8583-25502C17C1C3}"/>
                </a:ext>
              </a:extLst>
            </p:cNvPr>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3" name="任意多边形 67">
              <a:extLst>
                <a:ext uri="{FF2B5EF4-FFF2-40B4-BE49-F238E27FC236}">
                  <a16:creationId xmlns:a16="http://schemas.microsoft.com/office/drawing/2014/main" id="{E5B6ACC5-9DFF-43FF-9AA1-252DEF008E41}"/>
                </a:ext>
              </a:extLst>
            </p:cNvPr>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4" name="矩形 13">
              <a:extLst>
                <a:ext uri="{FF2B5EF4-FFF2-40B4-BE49-F238E27FC236}">
                  <a16:creationId xmlns:a16="http://schemas.microsoft.com/office/drawing/2014/main" id="{46ECA514-7C23-41AE-8EE7-59D39FB2BD30}"/>
                </a:ext>
              </a:extLst>
            </p:cNvPr>
            <p:cNvSpPr/>
            <p:nvPr/>
          </p:nvSpPr>
          <p:spPr>
            <a:xfrm>
              <a:off x="882010" y="3741631"/>
              <a:ext cx="1232870" cy="669571"/>
            </a:xfrm>
            <a:prstGeom prst="rect">
              <a:avLst/>
            </a:prstGeom>
          </p:spPr>
          <p:txBody>
            <a:bodyPr wrap="square">
              <a:spAutoFit/>
            </a:bodyPr>
            <a:lstStyle/>
            <a:p>
              <a:pPr algn="ctr"/>
              <a:r>
                <a:rPr lang="zh-CN" altLang="zh-CN" sz="1200" b="1" dirty="0">
                  <a:solidFill>
                    <a:schemeClr val="bg1"/>
                  </a:solidFill>
                </a:rPr>
                <a:t>项集间的时间限制</a:t>
              </a:r>
              <a:r>
                <a:rPr lang="en-US" altLang="zh-CN" sz="1200" b="1" i="1" dirty="0">
                  <a:solidFill>
                    <a:schemeClr val="bg1"/>
                  </a:solidFill>
                </a:rPr>
                <a:t>C</a:t>
              </a:r>
              <a:r>
                <a:rPr lang="en-US" altLang="zh-CN" sz="1200" b="1" baseline="-25000" dirty="0">
                  <a:solidFill>
                    <a:schemeClr val="bg1"/>
                  </a:solidFill>
                </a:rPr>
                <a:t>gap</a:t>
              </a:r>
              <a:endParaRPr lang="zh-CN" altLang="en-US" sz="1200" b="1" dirty="0">
                <a:solidFill>
                  <a:schemeClr val="bg1"/>
                </a:solidFill>
              </a:endParaRPr>
            </a:p>
          </p:txBody>
        </p:sp>
        <p:sp>
          <p:nvSpPr>
            <p:cNvPr id="15" name="矩形 14">
              <a:extLst>
                <a:ext uri="{FF2B5EF4-FFF2-40B4-BE49-F238E27FC236}">
                  <a16:creationId xmlns:a16="http://schemas.microsoft.com/office/drawing/2014/main" id="{6A061FF2-39EF-4F58-8AB6-0EDAC27EC4CB}"/>
                </a:ext>
              </a:extLst>
            </p:cNvPr>
            <p:cNvSpPr/>
            <p:nvPr/>
          </p:nvSpPr>
          <p:spPr>
            <a:xfrm>
              <a:off x="2172053" y="3741631"/>
              <a:ext cx="1437656" cy="669571"/>
            </a:xfrm>
            <a:prstGeom prst="rect">
              <a:avLst/>
            </a:prstGeom>
          </p:spPr>
          <p:txBody>
            <a:bodyPr wrap="square">
              <a:spAutoFit/>
            </a:bodyPr>
            <a:lstStyle/>
            <a:p>
              <a:pPr algn="ctr"/>
              <a:r>
                <a:rPr lang="zh-CN" altLang="zh-CN" sz="1200" b="1" dirty="0">
                  <a:solidFill>
                    <a:schemeClr val="accent1"/>
                  </a:solidFill>
                </a:rPr>
                <a:t>序列持续时间</a:t>
              </a:r>
              <a:endParaRPr lang="en-US" altLang="zh-CN" sz="1200" b="1" dirty="0">
                <a:solidFill>
                  <a:schemeClr val="accent1"/>
                </a:solidFill>
              </a:endParaRPr>
            </a:p>
            <a:p>
              <a:pPr algn="ctr"/>
              <a:r>
                <a:rPr lang="zh-CN" altLang="zh-CN" sz="1200" b="1" dirty="0">
                  <a:solidFill>
                    <a:schemeClr val="accent1"/>
                  </a:solidFill>
                </a:rPr>
                <a:t>限制</a:t>
              </a:r>
              <a:r>
                <a:rPr lang="en-US" altLang="zh-CN" sz="1200" b="1" i="1" dirty="0">
                  <a:solidFill>
                    <a:schemeClr val="accent1"/>
                  </a:solidFill>
                </a:rPr>
                <a:t>C</a:t>
              </a:r>
              <a:r>
                <a:rPr lang="en-US" altLang="zh-CN" sz="1200" b="1" baseline="-25000" dirty="0">
                  <a:solidFill>
                    <a:schemeClr val="accent1"/>
                  </a:solidFill>
                </a:rPr>
                <a:t>duration</a:t>
              </a:r>
              <a:endParaRPr lang="zh-CN" altLang="en-US" sz="1200" b="1" dirty="0">
                <a:solidFill>
                  <a:schemeClr val="accent1"/>
                </a:solidFill>
              </a:endParaRPr>
            </a:p>
          </p:txBody>
        </p:sp>
        <p:sp>
          <p:nvSpPr>
            <p:cNvPr id="16" name="矩形 15">
              <a:extLst>
                <a:ext uri="{FF2B5EF4-FFF2-40B4-BE49-F238E27FC236}">
                  <a16:creationId xmlns:a16="http://schemas.microsoft.com/office/drawing/2014/main" id="{48C0DD31-23FA-4683-B1D8-F1188607E8C8}"/>
                </a:ext>
              </a:extLst>
            </p:cNvPr>
            <p:cNvSpPr/>
            <p:nvPr/>
          </p:nvSpPr>
          <p:spPr>
            <a:xfrm>
              <a:off x="3768076" y="3680638"/>
              <a:ext cx="879069" cy="669571"/>
            </a:xfrm>
            <a:prstGeom prst="rect">
              <a:avLst/>
            </a:prstGeom>
          </p:spPr>
          <p:txBody>
            <a:bodyPr wrap="none">
              <a:spAutoFit/>
            </a:bodyPr>
            <a:lstStyle/>
            <a:p>
              <a:r>
                <a:rPr lang="zh-CN" altLang="zh-CN" sz="1200" b="1" dirty="0">
                  <a:solidFill>
                    <a:schemeClr val="bg1"/>
                  </a:solidFill>
                </a:rPr>
                <a:t>数据约束</a:t>
              </a:r>
              <a:endParaRPr lang="en-US" altLang="zh-CN" sz="1200" b="1" dirty="0">
                <a:solidFill>
                  <a:schemeClr val="bg1"/>
                </a:solidFill>
              </a:endParaRPr>
            </a:p>
            <a:p>
              <a:pPr algn="ctr"/>
              <a:r>
                <a:rPr lang="en-US" altLang="zh-CN" sz="1200" b="1" dirty="0">
                  <a:solidFill>
                    <a:schemeClr val="bg1"/>
                  </a:solidFill>
                </a:rPr>
                <a:t>Cdata</a:t>
              </a:r>
              <a:endParaRPr lang="zh-CN" altLang="en-US" sz="1200" b="1" dirty="0">
                <a:solidFill>
                  <a:schemeClr val="bg1"/>
                </a:solidFill>
              </a:endParaRPr>
            </a:p>
          </p:txBody>
        </p:sp>
        <p:sp>
          <p:nvSpPr>
            <p:cNvPr id="17" name="矩形 16">
              <a:extLst>
                <a:ext uri="{FF2B5EF4-FFF2-40B4-BE49-F238E27FC236}">
                  <a16:creationId xmlns:a16="http://schemas.microsoft.com/office/drawing/2014/main" id="{24AE42E6-EF63-4697-98EF-18E65AA52F00}"/>
                </a:ext>
              </a:extLst>
            </p:cNvPr>
            <p:cNvSpPr/>
            <p:nvPr/>
          </p:nvSpPr>
          <p:spPr>
            <a:xfrm>
              <a:off x="1527353" y="5047141"/>
              <a:ext cx="1291380" cy="401743"/>
            </a:xfrm>
            <a:prstGeom prst="rect">
              <a:avLst/>
            </a:prstGeom>
          </p:spPr>
          <p:txBody>
            <a:bodyPr wrap="square">
              <a:spAutoFit/>
            </a:bodyPr>
            <a:lstStyle/>
            <a:p>
              <a:pPr algn="ctr"/>
              <a:r>
                <a:rPr lang="zh-CN" altLang="zh-CN" sz="1200" b="1" dirty="0">
                  <a:solidFill>
                    <a:schemeClr val="accent1"/>
                  </a:solidFill>
                </a:rPr>
                <a:t>项的约束</a:t>
              </a:r>
              <a:r>
                <a:rPr lang="en-US" altLang="zh-CN" sz="1200" b="1" i="1" dirty="0">
                  <a:solidFill>
                    <a:schemeClr val="accent1"/>
                  </a:solidFill>
                </a:rPr>
                <a:t>C</a:t>
              </a:r>
              <a:r>
                <a:rPr lang="en-US" altLang="zh-CN" sz="1200" b="1" baseline="-25000" dirty="0">
                  <a:solidFill>
                    <a:schemeClr val="accent1"/>
                  </a:solidFill>
                </a:rPr>
                <a:t>item</a:t>
              </a:r>
              <a:endParaRPr lang="zh-CN" altLang="en-US" sz="1200" b="1" dirty="0">
                <a:solidFill>
                  <a:schemeClr val="accent1"/>
                </a:solidFill>
              </a:endParaRPr>
            </a:p>
          </p:txBody>
        </p:sp>
        <p:sp>
          <p:nvSpPr>
            <p:cNvPr id="18" name="矩形 17">
              <a:extLst>
                <a:ext uri="{FF2B5EF4-FFF2-40B4-BE49-F238E27FC236}">
                  <a16:creationId xmlns:a16="http://schemas.microsoft.com/office/drawing/2014/main" id="{6ADACD8E-7E32-4676-970E-58A077A1E72C}"/>
                </a:ext>
              </a:extLst>
            </p:cNvPr>
            <p:cNvSpPr/>
            <p:nvPr/>
          </p:nvSpPr>
          <p:spPr>
            <a:xfrm>
              <a:off x="2781926" y="4963338"/>
              <a:ext cx="1493790" cy="669571"/>
            </a:xfrm>
            <a:prstGeom prst="rect">
              <a:avLst/>
            </a:prstGeom>
          </p:spPr>
          <p:txBody>
            <a:bodyPr wrap="square">
              <a:spAutoFit/>
            </a:bodyPr>
            <a:lstStyle/>
            <a:p>
              <a:pPr algn="ctr"/>
              <a:r>
                <a:rPr lang="zh-CN" altLang="zh-CN" sz="1200" b="1" dirty="0">
                  <a:solidFill>
                    <a:schemeClr val="bg1"/>
                  </a:solidFill>
                </a:rPr>
                <a:t>序列长度的约束</a:t>
              </a:r>
              <a:r>
                <a:rPr lang="en-US" altLang="zh-CN" sz="1200" b="1" dirty="0">
                  <a:solidFill>
                    <a:schemeClr val="bg1"/>
                  </a:solidFill>
                </a:rPr>
                <a:t>CLength</a:t>
              </a:r>
              <a:endParaRPr lang="zh-CN" altLang="en-US" sz="1200" b="1" dirty="0">
                <a:solidFill>
                  <a:schemeClr val="bg1"/>
                </a:solidFill>
              </a:endParaRPr>
            </a:p>
          </p:txBody>
        </p:sp>
        <p:sp>
          <p:nvSpPr>
            <p:cNvPr id="19" name="矩形 18">
              <a:extLst>
                <a:ext uri="{FF2B5EF4-FFF2-40B4-BE49-F238E27FC236}">
                  <a16:creationId xmlns:a16="http://schemas.microsoft.com/office/drawing/2014/main" id="{07913085-DD13-4912-BD6E-BF9013A4882D}"/>
                </a:ext>
              </a:extLst>
            </p:cNvPr>
            <p:cNvSpPr/>
            <p:nvPr/>
          </p:nvSpPr>
          <p:spPr>
            <a:xfrm>
              <a:off x="4441685" y="5054853"/>
              <a:ext cx="879069" cy="401743"/>
            </a:xfrm>
            <a:prstGeom prst="rect">
              <a:avLst/>
            </a:prstGeom>
          </p:spPr>
          <p:txBody>
            <a:bodyPr wrap="none">
              <a:spAutoFit/>
            </a:bodyPr>
            <a:lstStyle/>
            <a:p>
              <a:r>
                <a:rPr lang="zh-CN" altLang="zh-CN" sz="1200" b="1" dirty="0">
                  <a:solidFill>
                    <a:schemeClr val="accent1"/>
                  </a:solidFill>
                </a:rPr>
                <a:t>其他约束</a:t>
              </a:r>
              <a:endParaRPr lang="zh-CN" altLang="en-US" sz="1200" b="1" dirty="0">
                <a:solidFill>
                  <a:schemeClr val="accent1"/>
                </a:solidFill>
              </a:endParaRPr>
            </a:p>
          </p:txBody>
        </p:sp>
      </p:grpSp>
    </p:spTree>
    <p:extLst>
      <p:ext uri="{BB962C8B-B14F-4D97-AF65-F5344CB8AC3E}">
        <p14:creationId xmlns:p14="http://schemas.microsoft.com/office/powerpoint/2010/main" val="2883696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算法</a:t>
            </a:r>
          </a:p>
        </p:txBody>
      </p:sp>
      <p:sp>
        <p:nvSpPr>
          <p:cNvPr id="4" name="矩形 3">
            <a:extLst>
              <a:ext uri="{FF2B5EF4-FFF2-40B4-BE49-F238E27FC236}">
                <a16:creationId xmlns:a16="http://schemas.microsoft.com/office/drawing/2014/main" id="{34C34572-2B07-4E25-A27F-69AADD842160}"/>
              </a:ext>
            </a:extLst>
          </p:cNvPr>
          <p:cNvSpPr/>
          <p:nvPr/>
        </p:nvSpPr>
        <p:spPr>
          <a:xfrm>
            <a:off x="905960" y="1932262"/>
            <a:ext cx="2457172" cy="369332"/>
          </a:xfrm>
          <a:prstGeom prst="rect">
            <a:avLst/>
          </a:prstGeom>
        </p:spPr>
        <p:txBody>
          <a:bodyPr wrap="square">
            <a:spAutoFit/>
          </a:bodyPr>
          <a:lstStyle/>
          <a:p>
            <a:pPr marL="285750" indent="-285750">
              <a:buFont typeface="Wingdings" panose="05000000000000000000" pitchFamily="2" charset="2"/>
              <a:buChar char="n"/>
            </a:pPr>
            <a:r>
              <a:rPr lang="en-US" altLang="zh-CN" dirty="0"/>
              <a:t>SPMGC</a:t>
            </a:r>
            <a:r>
              <a:rPr lang="zh-CN" altLang="zh-CN" dirty="0"/>
              <a:t>处理流程</a:t>
            </a:r>
            <a:endParaRPr lang="zh-CN" altLang="en-US" dirty="0"/>
          </a:p>
        </p:txBody>
      </p:sp>
      <p:sp>
        <p:nvSpPr>
          <p:cNvPr id="5" name="矩形 4">
            <a:extLst>
              <a:ext uri="{FF2B5EF4-FFF2-40B4-BE49-F238E27FC236}">
                <a16:creationId xmlns:a16="http://schemas.microsoft.com/office/drawing/2014/main" id="{506B3A3B-F78A-40AB-AF5E-91AFFCEB2A7C}"/>
              </a:ext>
            </a:extLst>
          </p:cNvPr>
          <p:cNvSpPr/>
          <p:nvPr/>
        </p:nvSpPr>
        <p:spPr>
          <a:xfrm>
            <a:off x="905959" y="2526772"/>
            <a:ext cx="5171697"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扫描时间序列数据库，获取满足约束条件且长度为</a:t>
            </a:r>
            <a:r>
              <a:rPr lang="en-US" altLang="zh-CN" sz="1400" dirty="0"/>
              <a:t>1</a:t>
            </a:r>
            <a:r>
              <a:rPr lang="zh-CN" altLang="en-US" sz="1400" dirty="0"/>
              <a:t>的序列模式</a:t>
            </a:r>
            <a:r>
              <a:rPr lang="en-US" altLang="zh-CN" sz="1400" dirty="0"/>
              <a:t>L1</a:t>
            </a:r>
            <a:r>
              <a:rPr lang="zh-CN" altLang="en-US" sz="1400" dirty="0"/>
              <a:t>，以序列模式</a:t>
            </a:r>
            <a:r>
              <a:rPr lang="en-US" altLang="zh-CN" sz="1400" dirty="0"/>
              <a:t>L1</a:t>
            </a:r>
            <a:r>
              <a:rPr lang="zh-CN" altLang="en-US" sz="1400" dirty="0"/>
              <a:t>作为初始种子集</a:t>
            </a:r>
          </a:p>
        </p:txBody>
      </p:sp>
      <p:sp>
        <p:nvSpPr>
          <p:cNvPr id="6" name="矩形 5">
            <a:extLst>
              <a:ext uri="{FF2B5EF4-FFF2-40B4-BE49-F238E27FC236}">
                <a16:creationId xmlns:a16="http://schemas.microsoft.com/office/drawing/2014/main" id="{CA1ACED2-A74D-4B8F-B301-99B4F55CEBC2}"/>
              </a:ext>
            </a:extLst>
          </p:cNvPr>
          <p:cNvSpPr/>
          <p:nvPr/>
        </p:nvSpPr>
        <p:spPr>
          <a:xfrm>
            <a:off x="905960" y="3223770"/>
            <a:ext cx="5190040" cy="954107"/>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根据长度为</a:t>
            </a:r>
            <a:r>
              <a:rPr lang="en-US" altLang="zh-CN" sz="1400" dirty="0"/>
              <a:t>i-1</a:t>
            </a:r>
            <a:r>
              <a:rPr lang="zh-CN" altLang="en-US" sz="1400" dirty="0"/>
              <a:t>的种子集</a:t>
            </a:r>
            <a:r>
              <a:rPr lang="en-US" altLang="zh-CN" sz="1400" dirty="0"/>
              <a:t>Li-1</a:t>
            </a:r>
            <a:r>
              <a:rPr lang="zh-CN" altLang="en-US" sz="1400" dirty="0"/>
              <a:t>，通过连接与剪切运算生成长度为</a:t>
            </a:r>
            <a:r>
              <a:rPr lang="en-US" altLang="zh-CN" sz="1400" dirty="0"/>
              <a:t>i </a:t>
            </a:r>
            <a:r>
              <a:rPr lang="zh-CN" altLang="en-US" sz="1400" dirty="0"/>
              <a:t>并且满足约束条件的候选序列模式</a:t>
            </a:r>
            <a:r>
              <a:rPr lang="en-US" altLang="zh-CN" sz="1400" dirty="0"/>
              <a:t>Ci</a:t>
            </a:r>
            <a:r>
              <a:rPr lang="zh-CN" altLang="en-US" sz="1400" dirty="0"/>
              <a:t>，基于此扫描序列数据库，并计算每个候选序列模式</a:t>
            </a:r>
            <a:r>
              <a:rPr lang="en-US" altLang="zh-CN" sz="1400" dirty="0"/>
              <a:t>Ci </a:t>
            </a:r>
            <a:r>
              <a:rPr lang="zh-CN" altLang="en-US" sz="1400" dirty="0"/>
              <a:t>的支持数，从而产生长度为</a:t>
            </a:r>
            <a:r>
              <a:rPr lang="en-US" altLang="zh-CN" sz="1400" dirty="0"/>
              <a:t>I </a:t>
            </a:r>
            <a:r>
              <a:rPr lang="zh-CN" altLang="en-US" sz="1400" dirty="0"/>
              <a:t>的序列模式</a:t>
            </a:r>
            <a:r>
              <a:rPr lang="en-US" altLang="zh-CN" sz="1400" dirty="0"/>
              <a:t>Li</a:t>
            </a:r>
            <a:r>
              <a:rPr lang="zh-CN" altLang="en-US" sz="1400" dirty="0"/>
              <a:t>，将</a:t>
            </a:r>
            <a:r>
              <a:rPr lang="en-US" altLang="zh-CN" sz="1400" dirty="0"/>
              <a:t>Li</a:t>
            </a:r>
            <a:r>
              <a:rPr lang="zh-CN" altLang="en-US" sz="1400" dirty="0"/>
              <a:t>作为新种子集</a:t>
            </a:r>
          </a:p>
        </p:txBody>
      </p:sp>
      <p:sp>
        <p:nvSpPr>
          <p:cNvPr id="8" name="矩形 7">
            <a:extLst>
              <a:ext uri="{FF2B5EF4-FFF2-40B4-BE49-F238E27FC236}">
                <a16:creationId xmlns:a16="http://schemas.microsoft.com/office/drawing/2014/main" id="{E2D6FAD1-9510-4597-BF4D-330E260E069A}"/>
              </a:ext>
            </a:extLst>
          </p:cNvPr>
          <p:cNvSpPr/>
          <p:nvPr/>
        </p:nvSpPr>
        <p:spPr>
          <a:xfrm>
            <a:off x="937315" y="4337518"/>
            <a:ext cx="5140341"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在此重复上一步，直至没有新的候选序列模式或新的序列模式产生</a:t>
            </a:r>
          </a:p>
        </p:txBody>
      </p:sp>
      <p:pic>
        <p:nvPicPr>
          <p:cNvPr id="10" name="图片 9">
            <a:extLst>
              <a:ext uri="{FF2B5EF4-FFF2-40B4-BE49-F238E27FC236}">
                <a16:creationId xmlns:a16="http://schemas.microsoft.com/office/drawing/2014/main" id="{B623A151-794C-4128-9C12-F15801D3BF98}"/>
              </a:ext>
            </a:extLst>
          </p:cNvPr>
          <p:cNvPicPr>
            <a:picLocks noChangeAspect="1"/>
          </p:cNvPicPr>
          <p:nvPr/>
        </p:nvPicPr>
        <p:blipFill>
          <a:blip r:embed="rId3"/>
          <a:stretch>
            <a:fillRect/>
          </a:stretch>
        </p:blipFill>
        <p:spPr>
          <a:xfrm>
            <a:off x="6590877" y="1932262"/>
            <a:ext cx="5170832" cy="3780000"/>
          </a:xfrm>
          <a:prstGeom prst="rect">
            <a:avLst/>
          </a:prstGeom>
        </p:spPr>
      </p:pic>
      <p:sp>
        <p:nvSpPr>
          <p:cNvPr id="11" name="矩形 10">
            <a:extLst>
              <a:ext uri="{FF2B5EF4-FFF2-40B4-BE49-F238E27FC236}">
                <a16:creationId xmlns:a16="http://schemas.microsoft.com/office/drawing/2014/main" id="{B8456EF0-F5A6-4FEE-8A66-96FBBE5F4707}"/>
              </a:ext>
            </a:extLst>
          </p:cNvPr>
          <p:cNvSpPr/>
          <p:nvPr/>
        </p:nvSpPr>
        <p:spPr>
          <a:xfrm>
            <a:off x="6839756" y="5969890"/>
            <a:ext cx="4673074" cy="307777"/>
          </a:xfrm>
          <a:prstGeom prst="rect">
            <a:avLst/>
          </a:prstGeom>
        </p:spPr>
        <p:txBody>
          <a:bodyPr wrap="none">
            <a:spAutoFit/>
          </a:bodyPr>
          <a:lstStyle/>
          <a:p>
            <a:r>
              <a:rPr lang="zh-CN" altLang="en-US" sz="1400" dirty="0">
                <a:solidFill>
                  <a:srgbClr val="2E2E2E"/>
                </a:solidFill>
                <a:latin typeface="NexusSerif"/>
              </a:rPr>
              <a:t>序列模式挖掘药物之间关系从而预测给病人开的下一处方</a:t>
            </a:r>
            <a:endParaRPr lang="zh-CN" altLang="en-US" sz="1400" dirty="0"/>
          </a:p>
        </p:txBody>
      </p:sp>
      <p:sp>
        <p:nvSpPr>
          <p:cNvPr id="12" name="矩形 11">
            <a:extLst>
              <a:ext uri="{FF2B5EF4-FFF2-40B4-BE49-F238E27FC236}">
                <a16:creationId xmlns:a16="http://schemas.microsoft.com/office/drawing/2014/main" id="{52BD39FC-733B-4DE9-AAA2-33DFFA616CC8}"/>
              </a:ext>
            </a:extLst>
          </p:cNvPr>
          <p:cNvSpPr/>
          <p:nvPr/>
        </p:nvSpPr>
        <p:spPr>
          <a:xfrm>
            <a:off x="937315" y="5029973"/>
            <a:ext cx="2249334" cy="369332"/>
          </a:xfrm>
          <a:prstGeom prst="rect">
            <a:avLst/>
          </a:prstGeom>
        </p:spPr>
        <p:txBody>
          <a:bodyPr wrap="none">
            <a:spAutoFit/>
          </a:bodyPr>
          <a:lstStyle/>
          <a:p>
            <a:pPr marL="285750" indent="-285750">
              <a:buFont typeface="Wingdings" panose="05000000000000000000" pitchFamily="2" charset="2"/>
              <a:buChar char="n"/>
            </a:pPr>
            <a:r>
              <a:rPr lang="en-US" altLang="zh-CN" dirty="0"/>
              <a:t>SPMGC</a:t>
            </a:r>
            <a:r>
              <a:rPr lang="zh-CN" altLang="zh-CN" dirty="0"/>
              <a:t>处理</a:t>
            </a:r>
            <a:r>
              <a:rPr lang="zh-CN" altLang="en-US" dirty="0"/>
              <a:t>特点</a:t>
            </a:r>
          </a:p>
        </p:txBody>
      </p:sp>
      <p:sp>
        <p:nvSpPr>
          <p:cNvPr id="13" name="矩形 12">
            <a:extLst>
              <a:ext uri="{FF2B5EF4-FFF2-40B4-BE49-F238E27FC236}">
                <a16:creationId xmlns:a16="http://schemas.microsoft.com/office/drawing/2014/main" id="{9161595E-20BA-4938-A00E-27B98FBC15B4}"/>
              </a:ext>
            </a:extLst>
          </p:cNvPr>
          <p:cNvSpPr/>
          <p:nvPr/>
        </p:nvSpPr>
        <p:spPr>
          <a:xfrm>
            <a:off x="1408845" y="5522819"/>
            <a:ext cx="4687155"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使用约束条件来挖掘序贯模式，</a:t>
            </a:r>
            <a:r>
              <a:rPr lang="zh-CN" altLang="en-US" sz="1400" dirty="0"/>
              <a:t>对于不同</a:t>
            </a:r>
            <a:r>
              <a:rPr lang="zh-CN" altLang="zh-CN" sz="1400" dirty="0"/>
              <a:t>应用领域的采用其他序贯模式算法</a:t>
            </a:r>
            <a:endParaRPr lang="zh-CN" altLang="en-US" sz="1400" dirty="0"/>
          </a:p>
        </p:txBody>
      </p:sp>
    </p:spTree>
    <p:extLst>
      <p:ext uri="{BB962C8B-B14F-4D97-AF65-F5344CB8AC3E}">
        <p14:creationId xmlns:p14="http://schemas.microsoft.com/office/powerpoint/2010/main" val="19428527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 BP </a:t>
            </a:r>
            <a:r>
              <a:rPr lang="zh-CN" altLang="en-US" dirty="0"/>
              <a:t>神经网络预测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269386"/>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BP</a:t>
            </a:r>
            <a:r>
              <a:rPr lang="zh-CN" altLang="en-US" dirty="0"/>
              <a:t>神经网络</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400" dirty="0"/>
              <a:t>BP</a:t>
            </a:r>
            <a:r>
              <a:rPr lang="zh-CN" altLang="en-US" sz="1400" dirty="0"/>
              <a:t>神经网络是一种多层前馈神经网络，该网络的主要特点是：信号前向传递，误差反向传播</a:t>
            </a:r>
          </a:p>
        </p:txBody>
      </p:sp>
      <p:sp>
        <p:nvSpPr>
          <p:cNvPr id="6" name="矩形 5">
            <a:extLst>
              <a:ext uri="{FF2B5EF4-FFF2-40B4-BE49-F238E27FC236}">
                <a16:creationId xmlns:a16="http://schemas.microsoft.com/office/drawing/2014/main" id="{EC2E83B4-C593-4B8F-8E7D-A7556C2D8F3D}"/>
              </a:ext>
            </a:extLst>
          </p:cNvPr>
          <p:cNvSpPr/>
          <p:nvPr/>
        </p:nvSpPr>
        <p:spPr>
          <a:xfrm>
            <a:off x="893470" y="3270379"/>
            <a:ext cx="5383343" cy="279288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前向传递</a:t>
            </a:r>
            <a:endParaRPr lang="en-US" altLang="zh-CN" sz="1400" dirty="0"/>
          </a:p>
          <a:p>
            <a:pPr marL="1200127" lvl="2" indent="-285750">
              <a:lnSpc>
                <a:spcPct val="150000"/>
              </a:lnSpc>
              <a:buFont typeface="Wingdings" panose="05000000000000000000" pitchFamily="2" charset="2"/>
              <a:buChar char="Ø"/>
            </a:pPr>
            <a:r>
              <a:rPr lang="zh-CN" altLang="en-US" sz="1400" dirty="0">
                <a:solidFill>
                  <a:srgbClr val="222222"/>
                </a:solidFill>
                <a:latin typeface="Consolas" panose="020B0609020204030204" pitchFamily="49" charset="0"/>
              </a:rPr>
              <a:t>前向传递中，输入信号从输入层经隐含层处理，直至输出层，每一层的神经元状态只影响下一层神经元状态。</a:t>
            </a:r>
            <a:r>
              <a:rPr lang="zh-CN" altLang="en-US" sz="1400" dirty="0"/>
              <a:t>如果输出层得不到期望输出，则转入反向传播</a:t>
            </a:r>
            <a:endParaRPr lang="en-US" altLang="zh-CN" sz="1400" dirty="0"/>
          </a:p>
          <a:p>
            <a:pPr marL="742939" lvl="1" indent="-285750">
              <a:lnSpc>
                <a:spcPts val="118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p"/>
            </a:pPr>
            <a:r>
              <a:rPr lang="zh-CN" altLang="en-US" sz="1400" dirty="0"/>
              <a:t>反向传播</a:t>
            </a:r>
            <a:endParaRPr lang="en-US" altLang="zh-CN" sz="1400" dirty="0"/>
          </a:p>
          <a:p>
            <a:pPr marL="1257277" lvl="2" indent="-342900">
              <a:lnSpc>
                <a:spcPct val="150000"/>
              </a:lnSpc>
              <a:buFont typeface="Wingdings" panose="05000000000000000000" pitchFamily="2" charset="2"/>
              <a:buChar char="Ø"/>
            </a:pPr>
            <a:r>
              <a:rPr lang="zh-CN" altLang="en-US" sz="1400" dirty="0"/>
              <a:t>根据预测误差调整网络权值和阈值，从而使</a:t>
            </a:r>
            <a:r>
              <a:rPr lang="en-US" altLang="zh-CN" sz="1400" dirty="0"/>
              <a:t>BP</a:t>
            </a:r>
            <a:r>
              <a:rPr lang="zh-CN" altLang="en-US" sz="1400" dirty="0"/>
              <a:t>神经网络预测输出不断逼近期望输出</a:t>
            </a:r>
          </a:p>
        </p:txBody>
      </p:sp>
      <p:sp>
        <p:nvSpPr>
          <p:cNvPr id="7" name="矩形 6">
            <a:extLst>
              <a:ext uri="{FF2B5EF4-FFF2-40B4-BE49-F238E27FC236}">
                <a16:creationId xmlns:a16="http://schemas.microsoft.com/office/drawing/2014/main" id="{1645D1CF-8607-4C4A-BA75-BD2196C75AFB}"/>
              </a:ext>
            </a:extLst>
          </p:cNvPr>
          <p:cNvSpPr/>
          <p:nvPr/>
        </p:nvSpPr>
        <p:spPr>
          <a:xfrm>
            <a:off x="1269302" y="3582669"/>
            <a:ext cx="9734495" cy="646331"/>
          </a:xfrm>
          <a:prstGeom prst="rect">
            <a:avLst/>
          </a:prstGeom>
        </p:spPr>
        <p:txBody>
          <a:bodyPr wrap="square">
            <a:spAutoFit/>
          </a:bodyPr>
          <a:lstStyle/>
          <a:p>
            <a:endParaRPr lang="en-US" altLang="zh-CN" dirty="0">
              <a:solidFill>
                <a:srgbClr val="222222"/>
              </a:solidFill>
              <a:latin typeface="Consolas" panose="020B0609020204030204" pitchFamily="49" charset="0"/>
            </a:endParaRPr>
          </a:p>
          <a:p>
            <a:endParaRPr lang="zh-CN" altLang="en-US"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Tree>
    <p:extLst>
      <p:ext uri="{BB962C8B-B14F-4D97-AF65-F5344CB8AC3E}">
        <p14:creationId xmlns:p14="http://schemas.microsoft.com/office/powerpoint/2010/main" val="9138410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zh-CN" altLang="en-US" sz="1400" dirty="0"/>
              <a:t>除了输入层的神经元，每个神经元都会有加权求和得到的输入值 </a:t>
            </a:r>
            <a:r>
              <a:rPr lang="en-US" altLang="zh-CN" sz="1400" dirty="0"/>
              <a:t>z </a:t>
            </a:r>
            <a:r>
              <a:rPr lang="zh-CN" altLang="en-US" sz="1400" dirty="0"/>
              <a:t>和将 </a:t>
            </a:r>
            <a:r>
              <a:rPr lang="en-US" altLang="zh-CN" sz="1400" dirty="0"/>
              <a:t>z </a:t>
            </a:r>
            <a:r>
              <a:rPr lang="zh-CN" altLang="en-US" sz="1400" dirty="0"/>
              <a:t>通过 </a:t>
            </a:r>
            <a:r>
              <a:rPr lang="en-US" altLang="zh-CN" sz="1400" dirty="0"/>
              <a:t>Sigmoid </a:t>
            </a:r>
            <a:r>
              <a:rPr lang="zh-CN" altLang="en-US" sz="1400" dirty="0"/>
              <a:t>函数（也即是激活函数）非线性转化后的输出值 </a:t>
            </a:r>
            <a:r>
              <a:rPr lang="en-US" altLang="zh-CN" sz="1400" dirty="0"/>
              <a:t>a</a:t>
            </a:r>
            <a:endParaRPr lang="zh-CN" altLang="en-US"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AC74C5EF-3CC5-49A8-B922-5027F5BB8FBC}"/>
              </a:ext>
            </a:extLst>
          </p:cNvPr>
          <p:cNvPicPr>
            <a:picLocks noChangeAspect="1"/>
          </p:cNvPicPr>
          <p:nvPr/>
        </p:nvPicPr>
        <p:blipFill>
          <a:blip r:embed="rId4"/>
          <a:stretch>
            <a:fillRect/>
          </a:stretch>
        </p:blipFill>
        <p:spPr>
          <a:xfrm>
            <a:off x="2363532" y="3477112"/>
            <a:ext cx="2112679" cy="1116000"/>
          </a:xfrm>
          <a:prstGeom prst="rect">
            <a:avLst/>
          </a:prstGeom>
        </p:spPr>
      </p:pic>
      <p:sp>
        <p:nvSpPr>
          <p:cNvPr id="13" name="矩形 12">
            <a:extLst>
              <a:ext uri="{FF2B5EF4-FFF2-40B4-BE49-F238E27FC236}">
                <a16:creationId xmlns:a16="http://schemas.microsoft.com/office/drawing/2014/main" id="{B579F585-7636-4A85-A9A4-CEE34BBE701A}"/>
              </a:ext>
            </a:extLst>
          </p:cNvPr>
          <p:cNvSpPr/>
          <p:nvPr/>
        </p:nvSpPr>
        <p:spPr>
          <a:xfrm>
            <a:off x="1684149" y="4706082"/>
            <a:ext cx="6096000" cy="1023165"/>
          </a:xfrm>
          <a:prstGeom prst="rect">
            <a:avLst/>
          </a:prstGeom>
        </p:spPr>
        <p:txBody>
          <a:bodyPr>
            <a:spAutoFit/>
          </a:bodyPr>
          <a:lstStyle/>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l </a:t>
            </a:r>
            <a:r>
              <a:rPr lang="zh-CN" altLang="en-US" sz="1400" dirty="0">
                <a:solidFill>
                  <a:srgbClr val="31424E"/>
                </a:solidFill>
                <a:latin typeface="microsoft yahei" panose="020B0503020204020204" pitchFamily="34" charset="-122"/>
                <a:ea typeface="microsoft yahei" panose="020B0503020204020204" pitchFamily="34" charset="-122"/>
              </a:rPr>
              <a:t>和 </a:t>
            </a:r>
            <a:r>
              <a:rPr lang="en-US" altLang="zh-CN" sz="1400" dirty="0">
                <a:solidFill>
                  <a:srgbClr val="31424E"/>
                </a:solidFill>
                <a:latin typeface="microsoft yahei" panose="020B0503020204020204" pitchFamily="34" charset="-122"/>
                <a:ea typeface="microsoft yahei" panose="020B0503020204020204" pitchFamily="34" charset="-122"/>
              </a:rPr>
              <a:t>j</a:t>
            </a:r>
            <a:r>
              <a:rPr lang="zh-CN" altLang="en-US" sz="1400" dirty="0">
                <a:solidFill>
                  <a:srgbClr val="31424E"/>
                </a:solidFill>
                <a:latin typeface="microsoft yahei" panose="020B0503020204020204" pitchFamily="34" charset="-122"/>
                <a:ea typeface="microsoft yahei" panose="020B0503020204020204" pitchFamily="34" charset="-122"/>
              </a:rPr>
              <a:t>：表示的是第 </a:t>
            </a:r>
            <a:r>
              <a:rPr lang="en-US" altLang="zh-CN" sz="1400" dirty="0">
                <a:solidFill>
                  <a:srgbClr val="31424E"/>
                </a:solidFill>
                <a:latin typeface="microsoft yahei" panose="020B0503020204020204" pitchFamily="34" charset="-122"/>
                <a:ea typeface="microsoft yahei" panose="020B0503020204020204" pitchFamily="34" charset="-122"/>
              </a:rPr>
              <a:t>l </a:t>
            </a:r>
            <a:r>
              <a:rPr lang="zh-CN" altLang="en-US" sz="1400" dirty="0">
                <a:solidFill>
                  <a:srgbClr val="31424E"/>
                </a:solidFill>
                <a:latin typeface="microsoft yahei" panose="020B0503020204020204" pitchFamily="34" charset="-122"/>
                <a:ea typeface="microsoft yahei" panose="020B0503020204020204" pitchFamily="34" charset="-122"/>
              </a:rPr>
              <a:t>层的第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ij </a:t>
            </a:r>
            <a:r>
              <a:rPr lang="zh-CN" altLang="en-US" sz="1400" dirty="0">
                <a:solidFill>
                  <a:srgbClr val="31424E"/>
                </a:solidFill>
                <a:latin typeface="microsoft yahei" panose="020B0503020204020204" pitchFamily="34" charset="-122"/>
                <a:ea typeface="microsoft yahei" panose="020B0503020204020204" pitchFamily="34" charset="-122"/>
              </a:rPr>
              <a:t>：表示从第 </a:t>
            </a:r>
            <a:r>
              <a:rPr lang="en-US" altLang="zh-CN" sz="1400" dirty="0">
                <a:solidFill>
                  <a:srgbClr val="31424E"/>
                </a:solidFill>
                <a:latin typeface="microsoft yahei" panose="020B0503020204020204" pitchFamily="34" charset="-122"/>
                <a:ea typeface="microsoft yahei" panose="020B0503020204020204" pitchFamily="34" charset="-122"/>
              </a:rPr>
              <a:t>i </a:t>
            </a:r>
            <a:r>
              <a:rPr lang="zh-CN" altLang="en-US" sz="1400" dirty="0">
                <a:solidFill>
                  <a:srgbClr val="31424E"/>
                </a:solidFill>
                <a:latin typeface="microsoft yahei" panose="020B0503020204020204" pitchFamily="34" charset="-122"/>
                <a:ea typeface="microsoft yahei" panose="020B0503020204020204" pitchFamily="34" charset="-122"/>
              </a:rPr>
              <a:t>个神经元到第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个神经元之间的连线</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w </a:t>
            </a:r>
            <a:r>
              <a:rPr lang="zh-CN" altLang="en-US" sz="1400" dirty="0">
                <a:solidFill>
                  <a:srgbClr val="31424E"/>
                </a:solidFill>
                <a:latin typeface="microsoft yahei" panose="020B0503020204020204" pitchFamily="34" charset="-122"/>
                <a:ea typeface="microsoft yahei" panose="020B0503020204020204" pitchFamily="34" charset="-122"/>
              </a:rPr>
              <a:t>：表示的是权重；</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 </a:t>
            </a:r>
            <a:r>
              <a:rPr lang="zh-CN" altLang="en-US" sz="1400" dirty="0">
                <a:solidFill>
                  <a:srgbClr val="31424E"/>
                </a:solidFill>
                <a:latin typeface="microsoft yahei" panose="020B0503020204020204" pitchFamily="34" charset="-122"/>
                <a:ea typeface="microsoft yahei" panose="020B0503020204020204" pitchFamily="34" charset="-122"/>
              </a:rPr>
              <a:t>表示的是偏置</a:t>
            </a:r>
            <a:endParaRPr lang="zh-CN" altLang="en-US" sz="1400" dirty="0"/>
          </a:p>
        </p:txBody>
      </p:sp>
    </p:spTree>
    <p:extLst>
      <p:ext uri="{BB962C8B-B14F-4D97-AF65-F5344CB8AC3E}">
        <p14:creationId xmlns:p14="http://schemas.microsoft.com/office/powerpoint/2010/main" val="2201782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930279"/>
            <a:ext cx="5383343"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en-US" altLang="zh-CN" dirty="0"/>
              <a:t> </a:t>
            </a:r>
            <a:r>
              <a:rPr lang="zh-CN" altLang="en-US" sz="1600" dirty="0"/>
              <a:t>下图为动图展示计算过程</a:t>
            </a:r>
            <a:endParaRPr lang="en-US" altLang="zh-CN"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266261A-2676-45C6-909A-92BF4B76F524}"/>
              </a:ext>
            </a:extLst>
          </p:cNvPr>
          <p:cNvPicPr>
            <a:picLocks noChangeAspect="1"/>
          </p:cNvPicPr>
          <p:nvPr/>
        </p:nvPicPr>
        <p:blipFill>
          <a:blip r:embed="rId4"/>
          <a:stretch>
            <a:fillRect/>
          </a:stretch>
        </p:blipFill>
        <p:spPr>
          <a:xfrm>
            <a:off x="1564222" y="3059625"/>
            <a:ext cx="4623853" cy="2520000"/>
          </a:xfrm>
          <a:prstGeom prst="rect">
            <a:avLst/>
          </a:prstGeom>
        </p:spPr>
      </p:pic>
    </p:spTree>
    <p:extLst>
      <p:ext uri="{BB962C8B-B14F-4D97-AF65-F5344CB8AC3E}">
        <p14:creationId xmlns:p14="http://schemas.microsoft.com/office/powerpoint/2010/main" val="3379805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3" y="1930279"/>
            <a:ext cx="5254018"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损失函数</a:t>
            </a:r>
            <a:endParaRPr lang="en-US" altLang="zh-CN" dirty="0"/>
          </a:p>
          <a:p>
            <a:pPr marL="742939" lvl="1" indent="-285750">
              <a:lnSpc>
                <a:spcPct val="150000"/>
              </a:lnSpc>
              <a:buFont typeface="Wingdings" panose="05000000000000000000" pitchFamily="2" charset="2"/>
              <a:buChar char="p"/>
            </a:pPr>
            <a:r>
              <a:rPr lang="zh-CN" altLang="en-US" sz="1400" dirty="0"/>
              <a:t>因为输出层的值与真实的值会存在误差，我们可以用均方误差来衡量预测值和真实值之间的误差</a:t>
            </a:r>
            <a:endParaRPr lang="en-US" altLang="zh-CN"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89D24553-40F7-463D-AC59-E3631EFD7E02}"/>
              </a:ext>
            </a:extLst>
          </p:cNvPr>
          <p:cNvPicPr>
            <a:picLocks noChangeAspect="1"/>
          </p:cNvPicPr>
          <p:nvPr/>
        </p:nvPicPr>
        <p:blipFill>
          <a:blip r:embed="rId4"/>
          <a:stretch>
            <a:fillRect/>
          </a:stretch>
        </p:blipFill>
        <p:spPr>
          <a:xfrm>
            <a:off x="2462900" y="3069896"/>
            <a:ext cx="2234250" cy="972000"/>
          </a:xfrm>
          <a:prstGeom prst="rect">
            <a:avLst/>
          </a:prstGeom>
        </p:spPr>
      </p:pic>
      <p:sp>
        <p:nvSpPr>
          <p:cNvPr id="11" name="矩形 10">
            <a:extLst>
              <a:ext uri="{FF2B5EF4-FFF2-40B4-BE49-F238E27FC236}">
                <a16:creationId xmlns:a16="http://schemas.microsoft.com/office/drawing/2014/main" id="{47B0BDE4-A654-45E8-8B9B-D0EDE8BFAAA4}"/>
              </a:ext>
            </a:extLst>
          </p:cNvPr>
          <p:cNvSpPr/>
          <p:nvPr/>
        </p:nvSpPr>
        <p:spPr>
          <a:xfrm>
            <a:off x="1118369" y="4038734"/>
            <a:ext cx="5254017" cy="1300164"/>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31424E"/>
                </a:solidFill>
                <a:latin typeface="microsoft yahei" panose="020B0503020204020204" pitchFamily="34" charset="-122"/>
                <a:ea typeface="microsoft yahei" panose="020B0503020204020204" pitchFamily="34" charset="-122"/>
              </a:rPr>
              <a:t>反向传播目标</a:t>
            </a:r>
            <a:endParaRPr lang="en-US" altLang="zh-CN" dirty="0">
              <a:solidFill>
                <a:srgbClr val="31424E"/>
              </a:solidFill>
              <a:latin typeface="microsoft yahei" panose="020B0503020204020204" pitchFamily="34" charset="-122"/>
              <a:ea typeface="microsoft yahei" panose="020B0503020204020204" pitchFamily="34" charset="-122"/>
            </a:endParaRPr>
          </a:p>
          <a:p>
            <a:pPr marL="742939" lvl="1" indent="-285750">
              <a:lnSpc>
                <a:spcPct val="150000"/>
              </a:lnSpc>
              <a:buFont typeface="Wingdings" panose="05000000000000000000" pitchFamily="2" charset="2"/>
              <a:buChar char="p"/>
            </a:pPr>
            <a:r>
              <a:rPr lang="zh-CN" altLang="en-US" sz="1400" dirty="0">
                <a:solidFill>
                  <a:srgbClr val="31424E"/>
                </a:solidFill>
                <a:latin typeface="microsoft yahei" panose="020B0503020204020204" pitchFamily="34" charset="-122"/>
                <a:ea typeface="microsoft yahei" panose="020B0503020204020204" pitchFamily="34" charset="-122"/>
              </a:rPr>
              <a:t>让误差函数</a:t>
            </a:r>
            <a:r>
              <a:rPr lang="en-US" altLang="zh-CN" sz="1400" dirty="0">
                <a:solidFill>
                  <a:srgbClr val="31424E"/>
                </a:solidFill>
                <a:latin typeface="microsoft yahei" panose="020B0503020204020204" pitchFamily="34" charset="-122"/>
                <a:ea typeface="microsoft yahei" panose="020B0503020204020204" pitchFamily="34" charset="-122"/>
              </a:rPr>
              <a:t>E</a:t>
            </a:r>
            <a:r>
              <a:rPr lang="zh-CN" altLang="en-US" sz="1400" dirty="0">
                <a:solidFill>
                  <a:srgbClr val="31424E"/>
                </a:solidFill>
                <a:latin typeface="microsoft yahei" panose="020B0503020204020204" pitchFamily="34" charset="-122"/>
                <a:ea typeface="microsoft yahei" panose="020B0503020204020204" pitchFamily="34" charset="-122"/>
              </a:rPr>
              <a:t>的值尽可能的小，要让误差函数达到最小，因为误差函数实际只和</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有关，所以就要调整</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和</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值， 使得误差函数的值最小</a:t>
            </a:r>
            <a:endParaRPr lang="zh-CN" altLang="en-US" sz="1400" dirty="0"/>
          </a:p>
        </p:txBody>
      </p:sp>
      <p:pic>
        <p:nvPicPr>
          <p:cNvPr id="15" name="图片 14">
            <a:extLst>
              <a:ext uri="{FF2B5EF4-FFF2-40B4-BE49-F238E27FC236}">
                <a16:creationId xmlns:a16="http://schemas.microsoft.com/office/drawing/2014/main" id="{CC89EE25-7338-4991-8B63-AFD60789AE4E}"/>
              </a:ext>
            </a:extLst>
          </p:cNvPr>
          <p:cNvPicPr>
            <a:picLocks noChangeAspect="1"/>
          </p:cNvPicPr>
          <p:nvPr/>
        </p:nvPicPr>
        <p:blipFill>
          <a:blip r:embed="rId5"/>
          <a:stretch>
            <a:fillRect/>
          </a:stretch>
        </p:blipFill>
        <p:spPr>
          <a:xfrm>
            <a:off x="3141986" y="5306393"/>
            <a:ext cx="1640076" cy="828000"/>
          </a:xfrm>
          <a:prstGeom prst="rect">
            <a:avLst/>
          </a:prstGeom>
        </p:spPr>
      </p:pic>
    </p:spTree>
    <p:extLst>
      <p:ext uri="{BB962C8B-B14F-4D97-AF65-F5344CB8AC3E}">
        <p14:creationId xmlns:p14="http://schemas.microsoft.com/office/powerpoint/2010/main" val="812618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反向传播过程（汇总）</a:t>
            </a:r>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pic>
        <p:nvPicPr>
          <p:cNvPr id="17" name="图片 16">
            <a:extLst>
              <a:ext uri="{FF2B5EF4-FFF2-40B4-BE49-F238E27FC236}">
                <a16:creationId xmlns:a16="http://schemas.microsoft.com/office/drawing/2014/main" id="{89B844AE-2C29-4D7C-996A-A0A5BB85EF63}"/>
              </a:ext>
            </a:extLst>
          </p:cNvPr>
          <p:cNvPicPr>
            <a:picLocks noChangeAspect="1"/>
          </p:cNvPicPr>
          <p:nvPr/>
        </p:nvPicPr>
        <p:blipFill rotWithShape="1">
          <a:blip r:embed="rId4"/>
          <a:srcRect t="2141" r="36165"/>
          <a:stretch/>
        </p:blipFill>
        <p:spPr>
          <a:xfrm>
            <a:off x="719466" y="2048446"/>
            <a:ext cx="5693779" cy="3924000"/>
          </a:xfrm>
          <a:prstGeom prst="rect">
            <a:avLst/>
          </a:prstGeom>
        </p:spPr>
      </p:pic>
    </p:spTree>
    <p:extLst>
      <p:ext uri="{BB962C8B-B14F-4D97-AF65-F5344CB8AC3E}">
        <p14:creationId xmlns:p14="http://schemas.microsoft.com/office/powerpoint/2010/main" val="40185181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5.3.3 BP</a:t>
            </a:r>
            <a:r>
              <a:rPr lang="zh-CN" altLang="en-US" dirty="0"/>
              <a:t>神经网络预测流程（简化）</a:t>
            </a:r>
            <a:endParaRPr lang="en-US" altLang="zh-CN" dirty="0"/>
          </a:p>
          <a:p>
            <a:endParaRPr lang="en-US" altLang="zh-CN" sz="1400" dirty="0"/>
          </a:p>
          <a:p>
            <a:endParaRPr lang="en-US" altLang="zh-CN" sz="1400" b="0" dirty="0"/>
          </a:p>
          <a:p>
            <a:endParaRPr lang="en-US" altLang="zh-CN" sz="1400" dirty="0"/>
          </a:p>
          <a:p>
            <a:endParaRPr lang="en-US" altLang="zh-CN" sz="1400" dirty="0"/>
          </a:p>
          <a:p>
            <a:endParaRPr lang="en-US" altLang="zh-CN" sz="1400" dirty="0"/>
          </a:p>
          <a:p>
            <a:endParaRPr lang="en-US" altLang="zh-CN" sz="1400" b="0" dirty="0"/>
          </a:p>
          <a:p>
            <a:r>
              <a:rPr lang="zh-CN" altLang="en-US" sz="1400" b="0" dirty="0"/>
              <a:t>　　　　</a:t>
            </a:r>
            <a:endParaRPr lang="en-US" altLang="zh-CN" b="0" dirty="0"/>
          </a:p>
        </p:txBody>
      </p:sp>
      <p:graphicFrame>
        <p:nvGraphicFramePr>
          <p:cNvPr id="6" name="表格 6">
            <a:extLst>
              <a:ext uri="{FF2B5EF4-FFF2-40B4-BE49-F238E27FC236}">
                <a16:creationId xmlns:a16="http://schemas.microsoft.com/office/drawing/2014/main" id="{6C45925D-2AF0-4AB0-B9FD-AB9E20DF48FD}"/>
              </a:ext>
            </a:extLst>
          </p:cNvPr>
          <p:cNvGraphicFramePr>
            <a:graphicFrameLocks noGrp="1"/>
          </p:cNvGraphicFramePr>
          <p:nvPr>
            <p:extLst>
              <p:ext uri="{D42A27DB-BD31-4B8C-83A1-F6EECF244321}">
                <p14:modId xmlns:p14="http://schemas.microsoft.com/office/powerpoint/2010/main" val="915509876"/>
              </p:ext>
            </p:extLst>
          </p:nvPr>
        </p:nvGraphicFramePr>
        <p:xfrm>
          <a:off x="1829879" y="3424901"/>
          <a:ext cx="7384376" cy="1524000"/>
        </p:xfrm>
        <a:graphic>
          <a:graphicData uri="http://schemas.openxmlformats.org/drawingml/2006/table">
            <a:tbl>
              <a:tblPr firstRow="1" bandRow="1">
                <a:tableStyleId>{3B4B98B0-60AC-42C2-AFA5-B58CD77FA1E5}</a:tableStyleId>
              </a:tblPr>
              <a:tblGrid>
                <a:gridCol w="1846094">
                  <a:extLst>
                    <a:ext uri="{9D8B030D-6E8A-4147-A177-3AD203B41FA5}">
                      <a16:colId xmlns:a16="http://schemas.microsoft.com/office/drawing/2014/main" val="1209134904"/>
                    </a:ext>
                  </a:extLst>
                </a:gridCol>
                <a:gridCol w="1846094">
                  <a:extLst>
                    <a:ext uri="{9D8B030D-6E8A-4147-A177-3AD203B41FA5}">
                      <a16:colId xmlns:a16="http://schemas.microsoft.com/office/drawing/2014/main" val="961179324"/>
                    </a:ext>
                  </a:extLst>
                </a:gridCol>
                <a:gridCol w="1846094">
                  <a:extLst>
                    <a:ext uri="{9D8B030D-6E8A-4147-A177-3AD203B41FA5}">
                      <a16:colId xmlns:a16="http://schemas.microsoft.com/office/drawing/2014/main" val="3630784678"/>
                    </a:ext>
                  </a:extLst>
                </a:gridCol>
                <a:gridCol w="1846094">
                  <a:extLst>
                    <a:ext uri="{9D8B030D-6E8A-4147-A177-3AD203B41FA5}">
                      <a16:colId xmlns:a16="http://schemas.microsoft.com/office/drawing/2014/main" val="336129118"/>
                    </a:ext>
                  </a:extLst>
                </a:gridCol>
              </a:tblGrid>
              <a:tr h="28826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21224389"/>
                  </a:ext>
                </a:extLst>
              </a:tr>
              <a:tr h="288263">
                <a:tc>
                  <a:txBody>
                    <a:bodyPr/>
                    <a:lstStyle/>
                    <a:p>
                      <a:pPr algn="ctr"/>
                      <a:r>
                        <a:rPr lang="zh-CN" altLang="en-US" sz="1400" dirty="0"/>
                        <a:t>昆虫</a:t>
                      </a:r>
                      <a:r>
                        <a:rPr lang="en-US" altLang="zh-CN" sz="1400" dirty="0"/>
                        <a:t>1</a:t>
                      </a:r>
                      <a:endParaRPr lang="zh-CN" altLang="en-US" sz="1400" dirty="0"/>
                    </a:p>
                  </a:txBody>
                  <a:tcPr/>
                </a:tc>
                <a:tc>
                  <a:txBody>
                    <a:bodyPr/>
                    <a:lstStyle/>
                    <a:p>
                      <a:pPr algn="ctr"/>
                      <a:r>
                        <a:rPr lang="en-US" altLang="zh-CN" sz="1400" dirty="0"/>
                        <a:t>1.23</a:t>
                      </a:r>
                      <a:endParaRPr lang="zh-CN" altLang="en-US" sz="1400" dirty="0"/>
                    </a:p>
                  </a:txBody>
                  <a:tcPr/>
                </a:tc>
                <a:tc>
                  <a:txBody>
                    <a:bodyPr/>
                    <a:lstStyle/>
                    <a:p>
                      <a:pPr algn="ctr"/>
                      <a:r>
                        <a:rPr lang="en-US" altLang="zh-CN" sz="1400" dirty="0"/>
                        <a:t>2.45</a:t>
                      </a:r>
                      <a:endParaRPr lang="zh-CN" altLang="en-US" sz="1400" dirty="0"/>
                    </a:p>
                  </a:txBody>
                  <a:tcPr/>
                </a:tc>
                <a:tc>
                  <a:txBody>
                    <a:bodyPr/>
                    <a:lstStyle/>
                    <a:p>
                      <a:pPr algn="ctr"/>
                      <a:r>
                        <a:rPr lang="en-US" altLang="zh-CN" sz="1400" dirty="0"/>
                        <a:t>3.88</a:t>
                      </a:r>
                      <a:endParaRPr lang="zh-CN" altLang="en-US" sz="1400" dirty="0"/>
                    </a:p>
                  </a:txBody>
                  <a:tcPr/>
                </a:tc>
                <a:extLst>
                  <a:ext uri="{0D108BD9-81ED-4DB2-BD59-A6C34878D82A}">
                    <a16:rowId xmlns:a16="http://schemas.microsoft.com/office/drawing/2014/main" val="1143486517"/>
                  </a:ext>
                </a:extLst>
              </a:tr>
              <a:tr h="288263">
                <a:tc>
                  <a:txBody>
                    <a:bodyPr/>
                    <a:lstStyle/>
                    <a:p>
                      <a:pPr algn="ctr"/>
                      <a:r>
                        <a:rPr lang="zh-CN" altLang="en-US" sz="1400" dirty="0"/>
                        <a:t>昆虫</a:t>
                      </a:r>
                      <a:r>
                        <a:rPr lang="en-US" altLang="zh-CN" sz="1400" dirty="0"/>
                        <a:t>2</a:t>
                      </a:r>
                      <a:endParaRPr lang="zh-CN" altLang="en-US" sz="1400" dirty="0"/>
                    </a:p>
                  </a:txBody>
                  <a:tcPr/>
                </a:tc>
                <a:tc>
                  <a:txBody>
                    <a:bodyPr/>
                    <a:lstStyle/>
                    <a:p>
                      <a:pPr algn="ctr"/>
                      <a:r>
                        <a:rPr lang="en-US" altLang="zh-CN" sz="1400" dirty="0"/>
                        <a:t>1.43</a:t>
                      </a:r>
                      <a:endParaRPr lang="zh-CN" altLang="en-US" sz="1400" dirty="0"/>
                    </a:p>
                  </a:txBody>
                  <a:tcPr/>
                </a:tc>
                <a:tc>
                  <a:txBody>
                    <a:bodyPr/>
                    <a:lstStyle/>
                    <a:p>
                      <a:pPr algn="ctr"/>
                      <a:r>
                        <a:rPr lang="en-US" altLang="zh-CN" sz="1400" dirty="0"/>
                        <a:t>2.87</a:t>
                      </a:r>
                      <a:endParaRPr lang="zh-CN" altLang="en-US" sz="1400" dirty="0"/>
                    </a:p>
                  </a:txBody>
                  <a:tcPr/>
                </a:tc>
                <a:tc>
                  <a:txBody>
                    <a:bodyPr/>
                    <a:lstStyle/>
                    <a:p>
                      <a:pPr algn="ctr"/>
                      <a:r>
                        <a:rPr lang="en-US" altLang="zh-CN" sz="1400" dirty="0"/>
                        <a:t>3.96</a:t>
                      </a:r>
                      <a:endParaRPr lang="zh-CN" altLang="en-US" sz="1400" dirty="0"/>
                    </a:p>
                  </a:txBody>
                  <a:tcPr/>
                </a:tc>
                <a:extLst>
                  <a:ext uri="{0D108BD9-81ED-4DB2-BD59-A6C34878D82A}">
                    <a16:rowId xmlns:a16="http://schemas.microsoft.com/office/drawing/2014/main" val="644666848"/>
                  </a:ext>
                </a:extLst>
              </a:tr>
              <a:tr h="288263">
                <a:tc>
                  <a:txBody>
                    <a:bodyPr/>
                    <a:lstStyle/>
                    <a:p>
                      <a:pPr algn="ctr"/>
                      <a:r>
                        <a:rPr lang="zh-CN" altLang="en-US" sz="1400" dirty="0"/>
                        <a:t>昆虫</a:t>
                      </a:r>
                      <a:r>
                        <a:rPr lang="en-US" altLang="zh-CN" sz="1400" dirty="0"/>
                        <a:t>3</a:t>
                      </a:r>
                      <a:endParaRPr lang="zh-CN" altLang="en-US" sz="1400" dirty="0"/>
                    </a:p>
                  </a:txBody>
                  <a:tcPr/>
                </a:tc>
                <a:tc>
                  <a:txBody>
                    <a:bodyPr/>
                    <a:lstStyle/>
                    <a:p>
                      <a:pPr algn="ctr"/>
                      <a:r>
                        <a:rPr lang="en-US" altLang="zh-CN" sz="1400" dirty="0"/>
                        <a:t>1.11</a:t>
                      </a:r>
                      <a:endParaRPr lang="zh-CN" altLang="en-US" sz="1400" dirty="0"/>
                    </a:p>
                  </a:txBody>
                  <a:tcPr/>
                </a:tc>
                <a:tc>
                  <a:txBody>
                    <a:bodyPr/>
                    <a:lstStyle/>
                    <a:p>
                      <a:pPr algn="ctr"/>
                      <a:r>
                        <a:rPr lang="en-US" altLang="zh-CN" sz="1400" dirty="0"/>
                        <a:t>1.45</a:t>
                      </a:r>
                      <a:endParaRPr lang="zh-CN" altLang="en-US" sz="1400" dirty="0"/>
                    </a:p>
                  </a:txBody>
                  <a:tcPr/>
                </a:tc>
                <a:tc>
                  <a:txBody>
                    <a:bodyPr/>
                    <a:lstStyle/>
                    <a:p>
                      <a:pPr algn="ctr"/>
                      <a:r>
                        <a:rPr lang="en-US" altLang="zh-CN" sz="1400" dirty="0"/>
                        <a:t>2.88</a:t>
                      </a:r>
                      <a:endParaRPr lang="zh-CN" altLang="en-US" sz="1400" dirty="0"/>
                    </a:p>
                  </a:txBody>
                  <a:tcPr/>
                </a:tc>
                <a:extLst>
                  <a:ext uri="{0D108BD9-81ED-4DB2-BD59-A6C34878D82A}">
                    <a16:rowId xmlns:a16="http://schemas.microsoft.com/office/drawing/2014/main" val="4116853721"/>
                  </a:ext>
                </a:extLst>
              </a:tr>
              <a:tr h="288263">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3564787939"/>
                  </a:ext>
                </a:extLst>
              </a:tr>
            </a:tbl>
          </a:graphicData>
        </a:graphic>
      </p:graphicFrame>
      <p:graphicFrame>
        <p:nvGraphicFramePr>
          <p:cNvPr id="8" name="表格 7">
            <a:extLst>
              <a:ext uri="{FF2B5EF4-FFF2-40B4-BE49-F238E27FC236}">
                <a16:creationId xmlns:a16="http://schemas.microsoft.com/office/drawing/2014/main" id="{4D7941F5-20C0-43D6-9FEA-4458768968C9}"/>
              </a:ext>
            </a:extLst>
          </p:cNvPr>
          <p:cNvGraphicFramePr>
            <a:graphicFrameLocks noGrp="1"/>
          </p:cNvGraphicFramePr>
          <p:nvPr>
            <p:extLst>
              <p:ext uri="{D42A27DB-BD31-4B8C-83A1-F6EECF244321}">
                <p14:modId xmlns:p14="http://schemas.microsoft.com/office/powerpoint/2010/main" val="3328415776"/>
              </p:ext>
            </p:extLst>
          </p:nvPr>
        </p:nvGraphicFramePr>
        <p:xfrm>
          <a:off x="1829879" y="5555047"/>
          <a:ext cx="7384376" cy="657266"/>
        </p:xfrm>
        <a:graphic>
          <a:graphicData uri="http://schemas.openxmlformats.org/drawingml/2006/table">
            <a:tbl>
              <a:tblPr firstRow="1" bandRow="1">
                <a:tableStyleId>{0E3FDE45-AF77-4B5C-9715-49D594BDF05E}</a:tableStyleId>
              </a:tblPr>
              <a:tblGrid>
                <a:gridCol w="1846094">
                  <a:extLst>
                    <a:ext uri="{9D8B030D-6E8A-4147-A177-3AD203B41FA5}">
                      <a16:colId xmlns:a16="http://schemas.microsoft.com/office/drawing/2014/main" val="1394361647"/>
                    </a:ext>
                  </a:extLst>
                </a:gridCol>
                <a:gridCol w="1846094">
                  <a:extLst>
                    <a:ext uri="{9D8B030D-6E8A-4147-A177-3AD203B41FA5}">
                      <a16:colId xmlns:a16="http://schemas.microsoft.com/office/drawing/2014/main" val="472200511"/>
                    </a:ext>
                  </a:extLst>
                </a:gridCol>
                <a:gridCol w="1846094">
                  <a:extLst>
                    <a:ext uri="{9D8B030D-6E8A-4147-A177-3AD203B41FA5}">
                      <a16:colId xmlns:a16="http://schemas.microsoft.com/office/drawing/2014/main" val="4049085640"/>
                    </a:ext>
                  </a:extLst>
                </a:gridCol>
                <a:gridCol w="1846094">
                  <a:extLst>
                    <a:ext uri="{9D8B030D-6E8A-4147-A177-3AD203B41FA5}">
                      <a16:colId xmlns:a16="http://schemas.microsoft.com/office/drawing/2014/main" val="3052260960"/>
                    </a:ext>
                  </a:extLst>
                </a:gridCol>
              </a:tblGrid>
              <a:tr h="32863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785805951"/>
                  </a:ext>
                </a:extLst>
              </a:tr>
              <a:tr h="328633">
                <a:tc>
                  <a:txBody>
                    <a:bodyPr/>
                    <a:lstStyle/>
                    <a:p>
                      <a:pPr algn="ctr"/>
                      <a:r>
                        <a:rPr lang="zh-CN" altLang="en-US" sz="1400" dirty="0"/>
                        <a:t>昆虫</a:t>
                      </a:r>
                      <a:r>
                        <a:rPr lang="en-US" altLang="zh-CN" sz="1400" dirty="0"/>
                        <a:t>n</a:t>
                      </a:r>
                      <a:endParaRPr lang="zh-CN" altLang="en-US" sz="1400" dirty="0"/>
                    </a:p>
                  </a:txBody>
                  <a:tcPr/>
                </a:tc>
                <a:tc>
                  <a:txBody>
                    <a:bodyPr/>
                    <a:lstStyle/>
                    <a:p>
                      <a:pPr algn="ctr"/>
                      <a:r>
                        <a:rPr lang="en-US" altLang="zh-CN" sz="1400" dirty="0"/>
                        <a:t>3.23</a:t>
                      </a:r>
                      <a:endParaRPr lang="zh-CN" altLang="en-US" sz="1400" dirty="0"/>
                    </a:p>
                  </a:txBody>
                  <a:tcPr/>
                </a:tc>
                <a:tc>
                  <a:txBody>
                    <a:bodyPr/>
                    <a:lstStyle/>
                    <a:p>
                      <a:pPr algn="ctr"/>
                      <a:r>
                        <a:rPr lang="en-US" altLang="zh-CN" sz="1400" dirty="0"/>
                        <a:t>4.45</a:t>
                      </a:r>
                      <a:endParaRPr lang="zh-CN" altLang="en-US" sz="1400" dirty="0"/>
                    </a:p>
                  </a:txBody>
                  <a:tcPr/>
                </a:tc>
                <a:tc>
                  <a:txBody>
                    <a:bodyPr/>
                    <a:lstStyle/>
                    <a:p>
                      <a:pPr algn="ctr"/>
                      <a:r>
                        <a:rPr lang="zh-CN" altLang="en-US" sz="1400" dirty="0">
                          <a:solidFill>
                            <a:srgbClr val="FF0000"/>
                          </a:solidFill>
                        </a:rPr>
                        <a:t>？</a:t>
                      </a:r>
                    </a:p>
                  </a:txBody>
                  <a:tcPr/>
                </a:tc>
                <a:extLst>
                  <a:ext uri="{0D108BD9-81ED-4DB2-BD59-A6C34878D82A}">
                    <a16:rowId xmlns:a16="http://schemas.microsoft.com/office/drawing/2014/main" val="3768921944"/>
                  </a:ext>
                </a:extLst>
              </a:tr>
            </a:tbl>
          </a:graphicData>
        </a:graphic>
      </p:graphicFrame>
      <p:sp>
        <p:nvSpPr>
          <p:cNvPr id="10" name="矩形 9">
            <a:extLst>
              <a:ext uri="{FF2B5EF4-FFF2-40B4-BE49-F238E27FC236}">
                <a16:creationId xmlns:a16="http://schemas.microsoft.com/office/drawing/2014/main" id="{AD80FDCC-DF83-4376-8C0C-2E552350BDCD}"/>
              </a:ext>
            </a:extLst>
          </p:cNvPr>
          <p:cNvSpPr/>
          <p:nvPr/>
        </p:nvSpPr>
        <p:spPr>
          <a:xfrm>
            <a:off x="850900" y="1816195"/>
            <a:ext cx="8010998" cy="1954381"/>
          </a:xfrm>
          <a:prstGeom prst="rect">
            <a:avLst/>
          </a:prstGeom>
        </p:spPr>
        <p:txBody>
          <a:bodyPr wrap="square">
            <a:spAutoFit/>
          </a:bodyPr>
          <a:lstStyle/>
          <a:p>
            <a:pPr>
              <a:lnSpc>
                <a:spcPct val="150000"/>
              </a:lnSpc>
            </a:pPr>
            <a:r>
              <a:rPr lang="en-US" altLang="zh-CN" sz="1600" dirty="0"/>
              <a:t>1.  </a:t>
            </a:r>
            <a:r>
              <a:rPr lang="zh-CN" altLang="en-US" sz="1600" dirty="0"/>
              <a:t>确定网络结构</a:t>
            </a:r>
            <a:endParaRPr lang="en-US" altLang="zh-CN" sz="1600" dirty="0"/>
          </a:p>
          <a:p>
            <a:pPr marL="742950" lvl="1" indent="-285750">
              <a:lnSpc>
                <a:spcPct val="150000"/>
              </a:lnSpc>
              <a:buFont typeface="Wingdings" panose="05000000000000000000" pitchFamily="2" charset="2"/>
              <a:buChar char="p"/>
            </a:pPr>
            <a:r>
              <a:rPr lang="en-US" altLang="zh-CN" sz="1400" dirty="0"/>
              <a:t>  </a:t>
            </a:r>
            <a:r>
              <a:rPr lang="zh-CN" altLang="en-US" sz="1400" dirty="0"/>
              <a:t>隐藏层数、激活函数、每层激活单元数</a:t>
            </a:r>
            <a:r>
              <a:rPr lang="en-US" altLang="zh-CN" sz="1400" dirty="0"/>
              <a:t>..</a:t>
            </a:r>
          </a:p>
          <a:p>
            <a:pPr marL="742950" lvl="1" indent="-285750">
              <a:lnSpc>
                <a:spcPts val="1180"/>
              </a:lnSpc>
              <a:buFont typeface="Wingdings" panose="05000000000000000000" pitchFamily="2" charset="2"/>
              <a:buChar char="p"/>
            </a:pPr>
            <a:endParaRPr lang="en-US" altLang="zh-CN" sz="1400" dirty="0"/>
          </a:p>
          <a:p>
            <a:pPr>
              <a:lnSpc>
                <a:spcPct val="150000"/>
              </a:lnSpc>
            </a:pPr>
            <a:r>
              <a:rPr lang="en-US" altLang="zh-CN" dirty="0"/>
              <a:t>2. </a:t>
            </a:r>
            <a:r>
              <a:rPr lang="zh-CN" altLang="en-US" sz="1600" dirty="0"/>
              <a:t>训练</a:t>
            </a:r>
            <a:endParaRPr lang="en-US" altLang="zh-CN" dirty="0"/>
          </a:p>
          <a:p>
            <a:pPr marL="800100" lvl="1" indent="-342900">
              <a:lnSpc>
                <a:spcPct val="150000"/>
              </a:lnSpc>
              <a:buFont typeface="Wingdings" panose="05000000000000000000" pitchFamily="2" charset="2"/>
              <a:buChar char="p"/>
            </a:pPr>
            <a:r>
              <a:rPr lang="en-US" altLang="zh-CN" sz="1400" dirty="0"/>
              <a:t> </a:t>
            </a:r>
            <a:r>
              <a:rPr lang="zh-CN" altLang="en-US" sz="1400" dirty="0"/>
              <a:t>根据已有数据集对网络进行训练，获取最佳网络权重，如一组昆虫数据集：</a:t>
            </a:r>
            <a:endParaRPr lang="en-US" altLang="zh-CN" sz="1400" dirty="0"/>
          </a:p>
          <a:p>
            <a:endParaRPr lang="en-US" altLang="zh-CN" sz="1400" dirty="0"/>
          </a:p>
        </p:txBody>
      </p:sp>
      <p:sp>
        <p:nvSpPr>
          <p:cNvPr id="11" name="矩形 10">
            <a:extLst>
              <a:ext uri="{FF2B5EF4-FFF2-40B4-BE49-F238E27FC236}">
                <a16:creationId xmlns:a16="http://schemas.microsoft.com/office/drawing/2014/main" id="{EA7E22E9-4C7F-43E2-A4F2-3A38E89FD1EE}"/>
              </a:ext>
            </a:extLst>
          </p:cNvPr>
          <p:cNvSpPr/>
          <p:nvPr/>
        </p:nvSpPr>
        <p:spPr>
          <a:xfrm>
            <a:off x="918994" y="4908716"/>
            <a:ext cx="6096000" cy="646331"/>
          </a:xfrm>
          <a:prstGeom prst="rect">
            <a:avLst/>
          </a:prstGeom>
        </p:spPr>
        <p:txBody>
          <a:bodyPr>
            <a:spAutoFit/>
          </a:bodyPr>
          <a:lstStyle/>
          <a:p>
            <a:r>
              <a:rPr lang="en-US" altLang="zh-CN" dirty="0"/>
              <a:t>3</a:t>
            </a:r>
            <a:r>
              <a:rPr lang="en-US" altLang="zh-CN" sz="1600" dirty="0"/>
              <a:t>. </a:t>
            </a:r>
            <a:r>
              <a:rPr lang="zh-CN" altLang="en-US" sz="1600" dirty="0"/>
              <a:t>预测</a:t>
            </a:r>
            <a:endParaRPr lang="en-US" altLang="zh-CN" sz="1600" dirty="0"/>
          </a:p>
          <a:p>
            <a:r>
              <a:rPr lang="en-US" altLang="zh-CN" dirty="0"/>
              <a:t>    </a:t>
            </a:r>
            <a:r>
              <a:rPr lang="zh-CN" altLang="en-US" dirty="0"/>
              <a:t>       </a:t>
            </a:r>
            <a:r>
              <a:rPr lang="zh-CN" altLang="en-US" sz="1400" dirty="0"/>
              <a:t>根据已经训练好的网络开始预测</a:t>
            </a:r>
            <a:endParaRPr lang="en-US" altLang="zh-CN" dirty="0"/>
          </a:p>
        </p:txBody>
      </p:sp>
    </p:spTree>
    <p:extLst>
      <p:ext uri="{BB962C8B-B14F-4D97-AF65-F5344CB8AC3E}">
        <p14:creationId xmlns:p14="http://schemas.microsoft.com/office/powerpoint/2010/main" val="27855081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4" name="矩形 3">
            <a:extLst>
              <a:ext uri="{FF2B5EF4-FFF2-40B4-BE49-F238E27FC236}">
                <a16:creationId xmlns:a16="http://schemas.microsoft.com/office/drawing/2014/main" id="{B1D3CEA3-5759-4611-9CFC-EB8728FEE811}"/>
              </a:ext>
            </a:extLst>
          </p:cNvPr>
          <p:cNvSpPr/>
          <p:nvPr/>
        </p:nvSpPr>
        <p:spPr>
          <a:xfrm>
            <a:off x="850900" y="2110299"/>
            <a:ext cx="3550972"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数据挖掘在电信行业的应用</a:t>
            </a:r>
          </a:p>
        </p:txBody>
      </p:sp>
      <p:sp>
        <p:nvSpPr>
          <p:cNvPr id="9" name="矩形 8">
            <a:extLst>
              <a:ext uri="{FF2B5EF4-FFF2-40B4-BE49-F238E27FC236}">
                <a16:creationId xmlns:a16="http://schemas.microsoft.com/office/drawing/2014/main" id="{AADE8A32-F59A-47D3-A36C-86A12EF0B5A7}"/>
              </a:ext>
            </a:extLst>
          </p:cNvPr>
          <p:cNvSpPr/>
          <p:nvPr/>
        </p:nvSpPr>
        <p:spPr>
          <a:xfrm>
            <a:off x="1101157" y="2551829"/>
            <a:ext cx="8373583" cy="143597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500" dirty="0"/>
              <a:t>数据挖掘广泛应用在电信行业，可以帮助企业制定合理的服务与资费标准、防止欺诈、优惠政策</a:t>
            </a:r>
            <a:r>
              <a:rPr lang="zh-CN" altLang="en-US" sz="1500" dirty="0"/>
              <a:t>，</a:t>
            </a:r>
            <a:r>
              <a:rPr lang="zh-CN" altLang="zh-CN" sz="1500" dirty="0"/>
              <a:t>为公司决策者提供可靠的决策依据</a:t>
            </a:r>
            <a:r>
              <a:rPr lang="zh-CN" altLang="en-US" sz="1500" dirty="0"/>
              <a:t>，</a:t>
            </a:r>
            <a:r>
              <a:rPr lang="zh-CN" altLang="zh-CN" sz="1500" dirty="0"/>
              <a:t>为市场营销、客户服务、全网业务、经营决策等提供有效的数据支撑，进一步完善了国内电信公司对省、市电信运营的指导，在业务运营中发挥重要的作用，从而为精细化运营提供技术与数据的基础</a:t>
            </a:r>
          </a:p>
        </p:txBody>
      </p:sp>
      <p:sp>
        <p:nvSpPr>
          <p:cNvPr id="5" name="矩形 4">
            <a:extLst>
              <a:ext uri="{FF2B5EF4-FFF2-40B4-BE49-F238E27FC236}">
                <a16:creationId xmlns:a16="http://schemas.microsoft.com/office/drawing/2014/main" id="{E29A1613-5AC2-42A6-B7FE-AE25702B8F24}"/>
              </a:ext>
            </a:extLst>
          </p:cNvPr>
          <p:cNvSpPr/>
          <p:nvPr/>
        </p:nvSpPr>
        <p:spPr>
          <a:xfrm>
            <a:off x="901798" y="4228755"/>
            <a:ext cx="3807453"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数据挖掘在商业银行中的应用</a:t>
            </a:r>
          </a:p>
        </p:txBody>
      </p:sp>
      <p:sp>
        <p:nvSpPr>
          <p:cNvPr id="6" name="矩形 5">
            <a:extLst>
              <a:ext uri="{FF2B5EF4-FFF2-40B4-BE49-F238E27FC236}">
                <a16:creationId xmlns:a16="http://schemas.microsoft.com/office/drawing/2014/main" id="{18DE21F7-F82F-42CE-B18A-DDF0B8B28498}"/>
              </a:ext>
            </a:extLst>
          </p:cNvPr>
          <p:cNvSpPr/>
          <p:nvPr/>
        </p:nvSpPr>
        <p:spPr>
          <a:xfrm>
            <a:off x="1220149" y="4843973"/>
            <a:ext cx="8305489" cy="108972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500" dirty="0"/>
              <a:t>在美国银行业与金融服务领域数据挖掘技术的应用十分广泛，由于金融业务的分析与评估往往需要大数据的支撑，从中可以发现客户的信用评级与潜在客户等有价值的信息</a:t>
            </a:r>
            <a:r>
              <a:rPr lang="zh-CN" altLang="en-US" sz="1500" dirty="0"/>
              <a:t>，</a:t>
            </a:r>
            <a:r>
              <a:rPr lang="zh-CN" altLang="zh-CN" sz="1500" dirty="0"/>
              <a:t>可成功地预测客户的需求</a:t>
            </a:r>
            <a:endParaRPr lang="zh-CN" altLang="en-US" sz="1500" dirty="0"/>
          </a:p>
        </p:txBody>
      </p:sp>
    </p:spTree>
    <p:extLst>
      <p:ext uri="{BB962C8B-B14F-4D97-AF65-F5344CB8AC3E}">
        <p14:creationId xmlns:p14="http://schemas.microsoft.com/office/powerpoint/2010/main" val="41170358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13" name="矩形 12">
            <a:extLst>
              <a:ext uri="{FF2B5EF4-FFF2-40B4-BE49-F238E27FC236}">
                <a16:creationId xmlns:a16="http://schemas.microsoft.com/office/drawing/2014/main" id="{E70E51C2-9B37-4CA4-B4B8-BAB2BA922C08}"/>
              </a:ext>
            </a:extLst>
          </p:cNvPr>
          <p:cNvSpPr/>
          <p:nvPr/>
        </p:nvSpPr>
        <p:spPr>
          <a:xfrm>
            <a:off x="850900" y="1937378"/>
            <a:ext cx="4110206"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数据挖掘在信息安全中的应用</a:t>
            </a:r>
          </a:p>
        </p:txBody>
      </p:sp>
      <p:sp>
        <p:nvSpPr>
          <p:cNvPr id="14" name="矩形 13">
            <a:extLst>
              <a:ext uri="{FF2B5EF4-FFF2-40B4-BE49-F238E27FC236}">
                <a16:creationId xmlns:a16="http://schemas.microsoft.com/office/drawing/2014/main" id="{229D001C-1DCF-4D9D-86BC-BC71E35C1000}"/>
              </a:ext>
            </a:extLst>
          </p:cNvPr>
          <p:cNvSpPr/>
          <p:nvPr/>
        </p:nvSpPr>
        <p:spPr>
          <a:xfrm>
            <a:off x="850900" y="3887718"/>
            <a:ext cx="4265849"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数据挖掘在科学探索中的应用</a:t>
            </a:r>
          </a:p>
        </p:txBody>
      </p:sp>
      <p:sp>
        <p:nvSpPr>
          <p:cNvPr id="15" name="矩形 14">
            <a:extLst>
              <a:ext uri="{FF2B5EF4-FFF2-40B4-BE49-F238E27FC236}">
                <a16:creationId xmlns:a16="http://schemas.microsoft.com/office/drawing/2014/main" id="{E4C5F5A4-5629-447A-960D-BE6C363B4083}"/>
              </a:ext>
            </a:extLst>
          </p:cNvPr>
          <p:cNvSpPr/>
          <p:nvPr/>
        </p:nvSpPr>
        <p:spPr>
          <a:xfrm>
            <a:off x="1193791" y="2449615"/>
            <a:ext cx="8987817" cy="13463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利用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效能</a:t>
            </a:r>
          </a:p>
        </p:txBody>
      </p:sp>
      <p:sp>
        <p:nvSpPr>
          <p:cNvPr id="17" name="矩形 16">
            <a:extLst>
              <a:ext uri="{FF2B5EF4-FFF2-40B4-BE49-F238E27FC236}">
                <a16:creationId xmlns:a16="http://schemas.microsoft.com/office/drawing/2014/main" id="{B8C6F2FA-21DF-4DEF-AE44-9F1BFE1248BE}"/>
              </a:ext>
            </a:extLst>
          </p:cNvPr>
          <p:cNvSpPr/>
          <p:nvPr/>
        </p:nvSpPr>
        <p:spPr>
          <a:xfrm>
            <a:off x="1310522" y="4293328"/>
            <a:ext cx="8572779" cy="199266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近年来，数据挖掘技术开始逐步应用到科学探索研究中</a:t>
            </a:r>
            <a:r>
              <a:rPr lang="zh-CN" altLang="en-US" sz="1400" dirty="0"/>
              <a:t>。</a:t>
            </a:r>
            <a:r>
              <a:rPr lang="zh-CN" altLang="zh-CN" sz="1400" dirty="0"/>
              <a:t>例如，在生物学领域数据挖掘应用在分子生物学与基因工程的研究</a:t>
            </a:r>
            <a:endParaRPr lang="en-US" altLang="zh-CN" sz="1400" dirty="0"/>
          </a:p>
          <a:p>
            <a:pPr marL="742939" lvl="1" indent="-285750">
              <a:lnSpc>
                <a:spcPct val="150000"/>
              </a:lnSpc>
              <a:buFont typeface="Wingdings" panose="05000000000000000000" pitchFamily="2" charset="2"/>
              <a:buChar char="Ø"/>
            </a:pPr>
            <a:r>
              <a:rPr lang="zh-CN" altLang="zh-CN" sz="1400" dirty="0"/>
              <a:t>使用概率论模型对蛋白质序列进行多序列联配建模</a:t>
            </a:r>
            <a:endParaRPr lang="en-US" altLang="zh-CN" sz="1400" dirty="0"/>
          </a:p>
          <a:p>
            <a:pPr marL="742939" lvl="1" indent="-285750">
              <a:lnSpc>
                <a:spcPct val="150000"/>
              </a:lnSpc>
              <a:buFont typeface="Wingdings" panose="05000000000000000000" pitchFamily="2" charset="2"/>
              <a:buChar char="Ø"/>
            </a:pPr>
            <a:r>
              <a:rPr lang="zh-CN" altLang="zh-CN" sz="1400" dirty="0"/>
              <a:t>特定数据挖掘技术</a:t>
            </a:r>
            <a:r>
              <a:rPr lang="zh-CN" altLang="en-US" sz="1400" dirty="0"/>
              <a:t>研究</a:t>
            </a:r>
            <a:r>
              <a:rPr lang="zh-CN" altLang="zh-CN" sz="1400" dirty="0"/>
              <a:t>基因数据库搜索技术</a:t>
            </a:r>
            <a:endParaRPr lang="en-US" altLang="zh-CN" sz="1400" dirty="0"/>
          </a:p>
          <a:p>
            <a:pPr marL="742939" lvl="1" indent="-285750">
              <a:lnSpc>
                <a:spcPct val="150000"/>
              </a:lnSpc>
              <a:buFont typeface="Wingdings" panose="05000000000000000000" pitchFamily="2" charset="2"/>
              <a:buChar char="Ø"/>
            </a:pPr>
            <a:r>
              <a:rPr lang="zh-CN" altLang="zh-CN" sz="1400" dirty="0"/>
              <a:t>在被认为是人类征服顽疾的最有前途的攻关课题“</a:t>
            </a:r>
            <a:r>
              <a:rPr lang="en-US" altLang="zh-CN" sz="1400" dirty="0"/>
              <a:t>DNA</a:t>
            </a:r>
            <a:r>
              <a:rPr lang="zh-CN" altLang="zh-CN" sz="1400" dirty="0"/>
              <a:t>序列分析”过程中，由于</a:t>
            </a:r>
            <a:r>
              <a:rPr lang="en-US" altLang="zh-CN" sz="1400" dirty="0"/>
              <a:t>DNA</a:t>
            </a:r>
            <a:r>
              <a:rPr lang="zh-CN" altLang="zh-CN" sz="1400" dirty="0"/>
              <a:t>序列的构成多种多样，数据挖掘技术的应用可以为发现疾病蕴藏的基因排列信息提供新方法</a:t>
            </a:r>
            <a:endParaRPr lang="zh-CN" altLang="en-US" sz="1400" dirty="0"/>
          </a:p>
        </p:txBody>
      </p:sp>
    </p:spTree>
    <p:extLst>
      <p:ext uri="{BB962C8B-B14F-4D97-AF65-F5344CB8AC3E}">
        <p14:creationId xmlns:p14="http://schemas.microsoft.com/office/powerpoint/2010/main" val="33929133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5" name="矩形 4">
            <a:extLst>
              <a:ext uri="{FF2B5EF4-FFF2-40B4-BE49-F238E27FC236}">
                <a16:creationId xmlns:a16="http://schemas.microsoft.com/office/drawing/2014/main" id="{7BD2B72E-AA4B-4663-A096-60B8FA11323E}"/>
              </a:ext>
            </a:extLst>
          </p:cNvPr>
          <p:cNvSpPr/>
          <p:nvPr/>
        </p:nvSpPr>
        <p:spPr>
          <a:xfrm>
            <a:off x="850900" y="2033038"/>
            <a:ext cx="9920422" cy="2382512"/>
          </a:xfrm>
          <a:prstGeom prst="rect">
            <a:avLst/>
          </a:prstGeom>
        </p:spPr>
        <p:txBody>
          <a:bodyPr wrap="square">
            <a:spAutoFit/>
          </a:bodyPr>
          <a:lstStyle/>
          <a:p>
            <a:pPr>
              <a:lnSpc>
                <a:spcPct val="150000"/>
              </a:lnSpc>
            </a:pPr>
            <a:r>
              <a:rPr lang="zh-CN" altLang="zh-CN" dirty="0"/>
              <a:t>根据适用的范围，数据挖掘工具分为两类</a:t>
            </a:r>
            <a:r>
              <a:rPr lang="zh-CN" altLang="en-US" dirty="0"/>
              <a:t>：</a:t>
            </a:r>
            <a:endParaRPr lang="en-US" altLang="zh-CN" dirty="0"/>
          </a:p>
          <a:p>
            <a:pPr>
              <a:lnSpc>
                <a:spcPts val="1560"/>
              </a:lnSpc>
            </a:pPr>
            <a:endParaRPr lang="en-US" altLang="zh-CN" dirty="0"/>
          </a:p>
          <a:p>
            <a:pPr marL="742939" lvl="1" indent="-285750">
              <a:lnSpc>
                <a:spcPct val="150000"/>
              </a:lnSpc>
              <a:buFont typeface="Wingdings" panose="05000000000000000000" pitchFamily="2" charset="2"/>
              <a:buChar char="n"/>
            </a:pPr>
            <a:r>
              <a:rPr lang="zh-CN" altLang="zh-CN" sz="1600" dirty="0"/>
              <a:t>专用挖掘工具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专用数据挖掘工具针对某个特定领域的问题提供解决方案，在涉及算法的时候充分考虑数据、需求的特殊性</a:t>
            </a:r>
            <a:endParaRPr lang="en-US" altLang="zh-CN" sz="1400" dirty="0"/>
          </a:p>
          <a:p>
            <a:pPr marL="1200127" lvl="2" indent="-285750">
              <a:lnSpc>
                <a:spcPct val="15000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n"/>
            </a:pPr>
            <a:r>
              <a:rPr lang="zh-CN" altLang="zh-CN" sz="1600" dirty="0"/>
              <a:t>通用挖掘工具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对任何应用领域，专业的统计研发人员都可以开发特定的数据挖掘工具</a:t>
            </a:r>
            <a:endParaRPr lang="zh-CN" altLang="en-US" sz="1400" dirty="0"/>
          </a:p>
        </p:txBody>
      </p:sp>
      <p:pic>
        <p:nvPicPr>
          <p:cNvPr id="22" name="图片 21">
            <a:extLst>
              <a:ext uri="{FF2B5EF4-FFF2-40B4-BE49-F238E27FC236}">
                <a16:creationId xmlns:a16="http://schemas.microsoft.com/office/drawing/2014/main" id="{12BE68F3-6D88-47F0-A378-3B51435989D5}"/>
              </a:ext>
            </a:extLst>
          </p:cNvPr>
          <p:cNvPicPr>
            <a:picLocks noChangeAspect="1"/>
          </p:cNvPicPr>
          <p:nvPr/>
        </p:nvPicPr>
        <p:blipFill>
          <a:blip r:embed="rId3"/>
          <a:stretch>
            <a:fillRect/>
          </a:stretch>
        </p:blipFill>
        <p:spPr>
          <a:xfrm>
            <a:off x="1247074" y="4871498"/>
            <a:ext cx="1885950" cy="990600"/>
          </a:xfrm>
          <a:prstGeom prst="rect">
            <a:avLst/>
          </a:prstGeom>
        </p:spPr>
      </p:pic>
      <p:pic>
        <p:nvPicPr>
          <p:cNvPr id="24" name="图片 23">
            <a:extLst>
              <a:ext uri="{FF2B5EF4-FFF2-40B4-BE49-F238E27FC236}">
                <a16:creationId xmlns:a16="http://schemas.microsoft.com/office/drawing/2014/main" id="{14F3602B-AAE2-46C1-A136-FCCAABFF5F28}"/>
              </a:ext>
            </a:extLst>
          </p:cNvPr>
          <p:cNvPicPr>
            <a:picLocks noChangeAspect="1"/>
          </p:cNvPicPr>
          <p:nvPr/>
        </p:nvPicPr>
        <p:blipFill>
          <a:blip r:embed="rId4"/>
          <a:stretch>
            <a:fillRect/>
          </a:stretch>
        </p:blipFill>
        <p:spPr>
          <a:xfrm>
            <a:off x="3684325" y="4934798"/>
            <a:ext cx="1459200" cy="864000"/>
          </a:xfrm>
          <a:prstGeom prst="rect">
            <a:avLst/>
          </a:prstGeom>
        </p:spPr>
      </p:pic>
      <p:pic>
        <p:nvPicPr>
          <p:cNvPr id="26" name="图片 25">
            <a:extLst>
              <a:ext uri="{FF2B5EF4-FFF2-40B4-BE49-F238E27FC236}">
                <a16:creationId xmlns:a16="http://schemas.microsoft.com/office/drawing/2014/main" id="{9E291A0B-E4E8-4699-8BC2-01989DF66AAD}"/>
              </a:ext>
            </a:extLst>
          </p:cNvPr>
          <p:cNvPicPr>
            <a:picLocks noChangeAspect="1"/>
          </p:cNvPicPr>
          <p:nvPr/>
        </p:nvPicPr>
        <p:blipFill>
          <a:blip r:embed="rId5"/>
          <a:stretch>
            <a:fillRect/>
          </a:stretch>
        </p:blipFill>
        <p:spPr>
          <a:xfrm>
            <a:off x="5694827" y="4871498"/>
            <a:ext cx="2152163" cy="936000"/>
          </a:xfrm>
          <a:prstGeom prst="rect">
            <a:avLst/>
          </a:prstGeom>
        </p:spPr>
      </p:pic>
      <p:pic>
        <p:nvPicPr>
          <p:cNvPr id="28" name="图片 27">
            <a:extLst>
              <a:ext uri="{FF2B5EF4-FFF2-40B4-BE49-F238E27FC236}">
                <a16:creationId xmlns:a16="http://schemas.microsoft.com/office/drawing/2014/main" id="{F06129A2-0F81-4865-B2D7-0EE02C411D99}"/>
              </a:ext>
            </a:extLst>
          </p:cNvPr>
          <p:cNvPicPr>
            <a:picLocks noChangeAspect="1"/>
          </p:cNvPicPr>
          <p:nvPr/>
        </p:nvPicPr>
        <p:blipFill>
          <a:blip r:embed="rId6"/>
          <a:stretch>
            <a:fillRect/>
          </a:stretch>
        </p:blipFill>
        <p:spPr>
          <a:xfrm>
            <a:off x="8264380" y="4828554"/>
            <a:ext cx="1799993" cy="936000"/>
          </a:xfrm>
          <a:prstGeom prst="rect">
            <a:avLst/>
          </a:prstGeom>
        </p:spPr>
      </p:pic>
    </p:spTree>
    <p:extLst>
      <p:ext uri="{BB962C8B-B14F-4D97-AF65-F5344CB8AC3E}">
        <p14:creationId xmlns:p14="http://schemas.microsoft.com/office/powerpoint/2010/main" val="6299818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8053</TotalTime>
  <Words>6712</Words>
  <Application>Microsoft Office PowerPoint</Application>
  <PresentationFormat>宽屏</PresentationFormat>
  <Paragraphs>823</Paragraphs>
  <Slides>67</Slides>
  <Notes>67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67</vt:i4>
      </vt:variant>
    </vt:vector>
  </HeadingPairs>
  <TitlesOfParts>
    <vt:vector size="83" baseType="lpstr">
      <vt:lpstr>NexusSerif</vt:lpstr>
      <vt:lpstr>等线 Light</vt:lpstr>
      <vt:lpstr>微软雅黑</vt:lpstr>
      <vt:lpstr>微软雅黑</vt:lpstr>
      <vt:lpstr>微软雅黑</vt:lpstr>
      <vt:lpstr>Arial</vt:lpstr>
      <vt:lpstr>Calibri</vt:lpstr>
      <vt:lpstr>Century Gothic</vt:lpstr>
      <vt:lpstr>Consolas</vt:lpstr>
      <vt:lpstr>Times New Roman</vt:lpstr>
      <vt:lpstr>Verdana</vt:lpstr>
      <vt:lpstr>Wingdings</vt:lpstr>
      <vt:lpstr>模板页面</vt:lpstr>
      <vt:lpstr>Custom Design</vt:lpstr>
      <vt:lpstr>Equation.DSMT4</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877</cp:revision>
  <dcterms:created xsi:type="dcterms:W3CDTF">2015-08-18T02:51:41Z</dcterms:created>
  <dcterms:modified xsi:type="dcterms:W3CDTF">2020-04-22T07:57:28Z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